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notesSlides/notesSlide25.xml" ContentType="application/vnd.openxmlformats-officedocument.presentationml.notesSlide+xml"/>
  <Override PartName="/ppt/charts/chart2.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2"/>
  </p:notesMasterIdLst>
  <p:sldIdLst>
    <p:sldId id="256" r:id="rId2"/>
    <p:sldId id="259" r:id="rId3"/>
    <p:sldId id="260" r:id="rId4"/>
    <p:sldId id="261" r:id="rId5"/>
    <p:sldId id="262" r:id="rId6"/>
    <p:sldId id="263" r:id="rId7"/>
    <p:sldId id="287" r:id="rId8"/>
    <p:sldId id="288" r:id="rId9"/>
    <p:sldId id="289" r:id="rId10"/>
    <p:sldId id="290" r:id="rId11"/>
    <p:sldId id="291" r:id="rId12"/>
    <p:sldId id="295" r:id="rId13"/>
    <p:sldId id="294" r:id="rId14"/>
    <p:sldId id="296" r:id="rId15"/>
    <p:sldId id="297" r:id="rId16"/>
    <p:sldId id="298" r:id="rId17"/>
    <p:sldId id="300" r:id="rId18"/>
    <p:sldId id="299" r:id="rId19"/>
    <p:sldId id="301" r:id="rId20"/>
    <p:sldId id="302" r:id="rId21"/>
    <p:sldId id="303" r:id="rId22"/>
    <p:sldId id="304" r:id="rId23"/>
    <p:sldId id="307" r:id="rId24"/>
    <p:sldId id="305" r:id="rId25"/>
    <p:sldId id="306" r:id="rId26"/>
    <p:sldId id="309" r:id="rId27"/>
    <p:sldId id="311" r:id="rId28"/>
    <p:sldId id="312" r:id="rId29"/>
    <p:sldId id="264" r:id="rId30"/>
    <p:sldId id="265" r:id="rId31"/>
    <p:sldId id="266" r:id="rId32"/>
    <p:sldId id="268" r:id="rId33"/>
    <p:sldId id="269" r:id="rId34"/>
    <p:sldId id="270" r:id="rId35"/>
    <p:sldId id="271" r:id="rId36"/>
    <p:sldId id="272" r:id="rId37"/>
    <p:sldId id="274" r:id="rId38"/>
    <p:sldId id="275" r:id="rId39"/>
    <p:sldId id="277" r:id="rId40"/>
    <p:sldId id="280" r:id="rId41"/>
    <p:sldId id="282" r:id="rId42"/>
    <p:sldId id="314" r:id="rId43"/>
    <p:sldId id="313" r:id="rId44"/>
    <p:sldId id="316" r:id="rId45"/>
    <p:sldId id="317" r:id="rId46"/>
    <p:sldId id="315" r:id="rId47"/>
    <p:sldId id="318" r:id="rId48"/>
    <p:sldId id="319" r:id="rId49"/>
    <p:sldId id="257" r:id="rId50"/>
    <p:sldId id="258"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5412" autoAdjust="0"/>
  </p:normalViewPr>
  <p:slideViewPr>
    <p:cSldViewPr snapToGrid="0">
      <p:cViewPr varScale="1">
        <p:scale>
          <a:sx n="78" d="100"/>
          <a:sy n="78" d="100"/>
        </p:scale>
        <p:origin x="651"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redith Ringel Morris" userId="c8851114-36d1-471f-bf87-9ecc5c5ba2ff" providerId="ADAL" clId="{ED878D2E-E11B-4287-8E0D-804E6F8DA7FA}"/>
    <pc:docChg chg="undo custSel delSld modSld">
      <pc:chgData name="Meredith Ringel Morris" userId="c8851114-36d1-471f-bf87-9ecc5c5ba2ff" providerId="ADAL" clId="{ED878D2E-E11B-4287-8E0D-804E6F8DA7FA}" dt="2017-10-25T21:49:19.498" v="87" actId="20577"/>
      <pc:docMkLst>
        <pc:docMk/>
      </pc:docMkLst>
      <pc:sldChg chg="modSp">
        <pc:chgData name="Meredith Ringel Morris" userId="c8851114-36d1-471f-bf87-9ecc5c5ba2ff" providerId="ADAL" clId="{ED878D2E-E11B-4287-8E0D-804E6F8DA7FA}" dt="2017-10-25T21:49:19.498" v="87" actId="20577"/>
        <pc:sldMkLst>
          <pc:docMk/>
          <pc:sldMk cId="3657593230" sldId="258"/>
        </pc:sldMkLst>
        <pc:spChg chg="mod">
          <ac:chgData name="Meredith Ringel Morris" userId="c8851114-36d1-471f-bf87-9ecc5c5ba2ff" providerId="ADAL" clId="{ED878D2E-E11B-4287-8E0D-804E6F8DA7FA}" dt="2017-10-25T21:49:19.498" v="87" actId="20577"/>
          <ac:spMkLst>
            <pc:docMk/>
            <pc:sldMk cId="3657593230" sldId="258"/>
            <ac:spMk id="3" creationId="{8F1E257B-681D-4023-941E-966466BD4FEF}"/>
          </ac:spMkLst>
        </pc:spChg>
      </pc:sldChg>
      <pc:sldChg chg="modNotesTx">
        <pc:chgData name="Meredith Ringel Morris" userId="c8851114-36d1-471f-bf87-9ecc5c5ba2ff" providerId="ADAL" clId="{ED878D2E-E11B-4287-8E0D-804E6F8DA7FA}" dt="2017-10-25T21:46:50.810" v="0" actId="6549"/>
        <pc:sldMkLst>
          <pc:docMk/>
          <pc:sldMk cId="2317138674" sldId="259"/>
        </pc:sldMkLst>
      </pc:sldChg>
      <pc:sldChg chg="modNotesTx">
        <pc:chgData name="Meredith Ringel Morris" userId="c8851114-36d1-471f-bf87-9ecc5c5ba2ff" providerId="ADAL" clId="{ED878D2E-E11B-4287-8E0D-804E6F8DA7FA}" dt="2017-10-25T21:46:53.685" v="1" actId="6549"/>
        <pc:sldMkLst>
          <pc:docMk/>
          <pc:sldMk cId="2355413812" sldId="260"/>
        </pc:sldMkLst>
      </pc:sldChg>
      <pc:sldChg chg="modNotesTx">
        <pc:chgData name="Meredith Ringel Morris" userId="c8851114-36d1-471f-bf87-9ecc5c5ba2ff" providerId="ADAL" clId="{ED878D2E-E11B-4287-8E0D-804E6F8DA7FA}" dt="2017-10-25T21:46:56.826" v="2" actId="6549"/>
        <pc:sldMkLst>
          <pc:docMk/>
          <pc:sldMk cId="3481522990" sldId="261"/>
        </pc:sldMkLst>
      </pc:sldChg>
      <pc:sldChg chg="modNotesTx">
        <pc:chgData name="Meredith Ringel Morris" userId="c8851114-36d1-471f-bf87-9ecc5c5ba2ff" providerId="ADAL" clId="{ED878D2E-E11B-4287-8E0D-804E6F8DA7FA}" dt="2017-10-25T21:46:59.716" v="3" actId="6549"/>
        <pc:sldMkLst>
          <pc:docMk/>
          <pc:sldMk cId="1837314615" sldId="262"/>
        </pc:sldMkLst>
      </pc:sldChg>
      <pc:sldChg chg="modNotesTx">
        <pc:chgData name="Meredith Ringel Morris" userId="c8851114-36d1-471f-bf87-9ecc5c5ba2ff" providerId="ADAL" clId="{ED878D2E-E11B-4287-8E0D-804E6F8DA7FA}" dt="2017-10-25T21:47:02.591" v="4" actId="6549"/>
        <pc:sldMkLst>
          <pc:docMk/>
          <pc:sldMk cId="3142053325" sldId="263"/>
        </pc:sldMkLst>
      </pc:sldChg>
      <pc:sldChg chg="modNotesTx">
        <pc:chgData name="Meredith Ringel Morris" userId="c8851114-36d1-471f-bf87-9ecc5c5ba2ff" providerId="ADAL" clId="{ED878D2E-E11B-4287-8E0D-804E6F8DA7FA}" dt="2017-10-25T21:47:59.826" v="16" actId="6549"/>
        <pc:sldMkLst>
          <pc:docMk/>
          <pc:sldMk cId="243501058" sldId="264"/>
        </pc:sldMkLst>
      </pc:sldChg>
      <pc:sldChg chg="modNotesTx">
        <pc:chgData name="Meredith Ringel Morris" userId="c8851114-36d1-471f-bf87-9ecc5c5ba2ff" providerId="ADAL" clId="{ED878D2E-E11B-4287-8E0D-804E6F8DA7FA}" dt="2017-10-25T21:48:02.732" v="17" actId="6549"/>
        <pc:sldMkLst>
          <pc:docMk/>
          <pc:sldMk cId="1126722020" sldId="265"/>
        </pc:sldMkLst>
      </pc:sldChg>
      <pc:sldChg chg="modNotesTx">
        <pc:chgData name="Meredith Ringel Morris" userId="c8851114-36d1-471f-bf87-9ecc5c5ba2ff" providerId="ADAL" clId="{ED878D2E-E11B-4287-8E0D-804E6F8DA7FA}" dt="2017-10-25T21:48:06.341" v="18" actId="6549"/>
        <pc:sldMkLst>
          <pc:docMk/>
          <pc:sldMk cId="3367683489" sldId="268"/>
        </pc:sldMkLst>
      </pc:sldChg>
      <pc:sldChg chg="modNotesTx">
        <pc:chgData name="Meredith Ringel Morris" userId="c8851114-36d1-471f-bf87-9ecc5c5ba2ff" providerId="ADAL" clId="{ED878D2E-E11B-4287-8E0D-804E6F8DA7FA}" dt="2017-10-25T21:48:10.498" v="19" actId="6549"/>
        <pc:sldMkLst>
          <pc:docMk/>
          <pc:sldMk cId="1066056174" sldId="270"/>
        </pc:sldMkLst>
      </pc:sldChg>
      <pc:sldChg chg="modNotesTx">
        <pc:chgData name="Meredith Ringel Morris" userId="c8851114-36d1-471f-bf87-9ecc5c5ba2ff" providerId="ADAL" clId="{ED878D2E-E11B-4287-8E0D-804E6F8DA7FA}" dt="2017-10-25T21:48:17.076" v="20" actId="6549"/>
        <pc:sldMkLst>
          <pc:docMk/>
          <pc:sldMk cId="1242836141" sldId="275"/>
        </pc:sldMkLst>
      </pc:sldChg>
      <pc:sldChg chg="del">
        <pc:chgData name="Meredith Ringel Morris" userId="c8851114-36d1-471f-bf87-9ecc5c5ba2ff" providerId="ADAL" clId="{ED878D2E-E11B-4287-8E0D-804E6F8DA7FA}" dt="2017-10-25T21:48:22.029" v="21" actId="2696"/>
        <pc:sldMkLst>
          <pc:docMk/>
          <pc:sldMk cId="2209126844" sldId="278"/>
        </pc:sldMkLst>
      </pc:sldChg>
      <pc:sldChg chg="del">
        <pc:chgData name="Meredith Ringel Morris" userId="c8851114-36d1-471f-bf87-9ecc5c5ba2ff" providerId="ADAL" clId="{ED878D2E-E11B-4287-8E0D-804E6F8DA7FA}" dt="2017-10-25T21:48:24.592" v="22" actId="2696"/>
        <pc:sldMkLst>
          <pc:docMk/>
          <pc:sldMk cId="1132832965" sldId="279"/>
        </pc:sldMkLst>
      </pc:sldChg>
      <pc:sldChg chg="modNotesTx">
        <pc:chgData name="Meredith Ringel Morris" userId="c8851114-36d1-471f-bf87-9ecc5c5ba2ff" providerId="ADAL" clId="{ED878D2E-E11B-4287-8E0D-804E6F8DA7FA}" dt="2017-10-25T21:48:26.639" v="23" actId="6549"/>
        <pc:sldMkLst>
          <pc:docMk/>
          <pc:sldMk cId="1151940084" sldId="280"/>
        </pc:sldMkLst>
      </pc:sldChg>
      <pc:sldChg chg="del">
        <pc:chgData name="Meredith Ringel Morris" userId="c8851114-36d1-471f-bf87-9ecc5c5ba2ff" providerId="ADAL" clId="{ED878D2E-E11B-4287-8E0D-804E6F8DA7FA}" dt="2017-10-25T21:47:05.420" v="5" actId="2696"/>
        <pc:sldMkLst>
          <pc:docMk/>
          <pc:sldMk cId="3495572003" sldId="281"/>
        </pc:sldMkLst>
      </pc:sldChg>
      <pc:sldChg chg="modNotesTx">
        <pc:chgData name="Meredith Ringel Morris" userId="c8851114-36d1-471f-bf87-9ecc5c5ba2ff" providerId="ADAL" clId="{ED878D2E-E11B-4287-8E0D-804E6F8DA7FA}" dt="2017-10-25T21:48:29.811" v="24" actId="6549"/>
        <pc:sldMkLst>
          <pc:docMk/>
          <pc:sldMk cId="3293524982" sldId="282"/>
        </pc:sldMkLst>
      </pc:sldChg>
      <pc:sldChg chg="del">
        <pc:chgData name="Meredith Ringel Morris" userId="c8851114-36d1-471f-bf87-9ecc5c5ba2ff" providerId="ADAL" clId="{ED878D2E-E11B-4287-8E0D-804E6F8DA7FA}" dt="2017-10-25T21:48:55.092" v="32" actId="2696"/>
        <pc:sldMkLst>
          <pc:docMk/>
          <pc:sldMk cId="3821133100" sldId="283"/>
        </pc:sldMkLst>
      </pc:sldChg>
      <pc:sldChg chg="del">
        <pc:chgData name="Meredith Ringel Morris" userId="c8851114-36d1-471f-bf87-9ecc5c5ba2ff" providerId="ADAL" clId="{ED878D2E-E11B-4287-8E0D-804E6F8DA7FA}" dt="2017-10-25T21:48:55.733" v="33" actId="2696"/>
        <pc:sldMkLst>
          <pc:docMk/>
          <pc:sldMk cId="3923177110" sldId="284"/>
        </pc:sldMkLst>
      </pc:sldChg>
      <pc:sldChg chg="del">
        <pc:chgData name="Meredith Ringel Morris" userId="c8851114-36d1-471f-bf87-9ecc5c5ba2ff" providerId="ADAL" clId="{ED878D2E-E11B-4287-8E0D-804E6F8DA7FA}" dt="2017-10-25T21:47:07.966" v="6" actId="2696"/>
        <pc:sldMkLst>
          <pc:docMk/>
          <pc:sldMk cId="929406346" sldId="285"/>
        </pc:sldMkLst>
      </pc:sldChg>
      <pc:sldChg chg="del">
        <pc:chgData name="Meredith Ringel Morris" userId="c8851114-36d1-471f-bf87-9ecc5c5ba2ff" providerId="ADAL" clId="{ED878D2E-E11B-4287-8E0D-804E6F8DA7FA}" dt="2017-10-25T21:47:10.795" v="7" actId="2696"/>
        <pc:sldMkLst>
          <pc:docMk/>
          <pc:sldMk cId="3293021514" sldId="286"/>
        </pc:sldMkLst>
      </pc:sldChg>
      <pc:sldChg chg="modNotesTx">
        <pc:chgData name="Meredith Ringel Morris" userId="c8851114-36d1-471f-bf87-9ecc5c5ba2ff" providerId="ADAL" clId="{ED878D2E-E11B-4287-8E0D-804E6F8DA7FA}" dt="2017-10-25T21:47:18.232" v="8" actId="6549"/>
        <pc:sldMkLst>
          <pc:docMk/>
          <pc:sldMk cId="2084810699" sldId="289"/>
        </pc:sldMkLst>
      </pc:sldChg>
      <pc:sldChg chg="modNotesTx">
        <pc:chgData name="Meredith Ringel Morris" userId="c8851114-36d1-471f-bf87-9ecc5c5ba2ff" providerId="ADAL" clId="{ED878D2E-E11B-4287-8E0D-804E6F8DA7FA}" dt="2017-10-25T21:47:26.529" v="9" actId="6549"/>
        <pc:sldMkLst>
          <pc:docMk/>
          <pc:sldMk cId="809516215" sldId="298"/>
        </pc:sldMkLst>
      </pc:sldChg>
      <pc:sldChg chg="modNotesTx">
        <pc:chgData name="Meredith Ringel Morris" userId="c8851114-36d1-471f-bf87-9ecc5c5ba2ff" providerId="ADAL" clId="{ED878D2E-E11B-4287-8E0D-804E6F8DA7FA}" dt="2017-10-25T21:47:34.045" v="11" actId="6549"/>
        <pc:sldMkLst>
          <pc:docMk/>
          <pc:sldMk cId="2052102866" sldId="299"/>
        </pc:sldMkLst>
      </pc:sldChg>
      <pc:sldChg chg="modNotesTx">
        <pc:chgData name="Meredith Ringel Morris" userId="c8851114-36d1-471f-bf87-9ecc5c5ba2ff" providerId="ADAL" clId="{ED878D2E-E11B-4287-8E0D-804E6F8DA7FA}" dt="2017-10-25T21:47:30.529" v="10" actId="6549"/>
        <pc:sldMkLst>
          <pc:docMk/>
          <pc:sldMk cId="623971688" sldId="300"/>
        </pc:sldMkLst>
      </pc:sldChg>
      <pc:sldChg chg="modNotesTx">
        <pc:chgData name="Meredith Ringel Morris" userId="c8851114-36d1-471f-bf87-9ecc5c5ba2ff" providerId="ADAL" clId="{ED878D2E-E11B-4287-8E0D-804E6F8DA7FA}" dt="2017-10-25T21:47:40.951" v="12" actId="6549"/>
        <pc:sldMkLst>
          <pc:docMk/>
          <pc:sldMk cId="638282486" sldId="304"/>
        </pc:sldMkLst>
      </pc:sldChg>
      <pc:sldChg chg="modNotesTx">
        <pc:chgData name="Meredith Ringel Morris" userId="c8851114-36d1-471f-bf87-9ecc5c5ba2ff" providerId="ADAL" clId="{ED878D2E-E11B-4287-8E0D-804E6F8DA7FA}" dt="2017-10-25T21:47:47.513" v="13" actId="6549"/>
        <pc:sldMkLst>
          <pc:docMk/>
          <pc:sldMk cId="618635985" sldId="309"/>
        </pc:sldMkLst>
      </pc:sldChg>
      <pc:sldChg chg="modNotesTx">
        <pc:chgData name="Meredith Ringel Morris" userId="c8851114-36d1-471f-bf87-9ecc5c5ba2ff" providerId="ADAL" clId="{ED878D2E-E11B-4287-8E0D-804E6F8DA7FA}" dt="2017-10-25T21:47:53.091" v="14" actId="6549"/>
        <pc:sldMkLst>
          <pc:docMk/>
          <pc:sldMk cId="261229284" sldId="311"/>
        </pc:sldMkLst>
      </pc:sldChg>
      <pc:sldChg chg="modNotesTx">
        <pc:chgData name="Meredith Ringel Morris" userId="c8851114-36d1-471f-bf87-9ecc5c5ba2ff" providerId="ADAL" clId="{ED878D2E-E11B-4287-8E0D-804E6F8DA7FA}" dt="2017-10-25T21:47:56.545" v="15" actId="6549"/>
        <pc:sldMkLst>
          <pc:docMk/>
          <pc:sldMk cId="2272244682" sldId="312"/>
        </pc:sldMkLst>
      </pc:sldChg>
      <pc:sldChg chg="modNotesTx">
        <pc:chgData name="Meredith Ringel Morris" userId="c8851114-36d1-471f-bf87-9ecc5c5ba2ff" providerId="ADAL" clId="{ED878D2E-E11B-4287-8E0D-804E6F8DA7FA}" dt="2017-10-25T21:48:36.061" v="26" actId="6549"/>
        <pc:sldMkLst>
          <pc:docMk/>
          <pc:sldMk cId="499004504" sldId="313"/>
        </pc:sldMkLst>
      </pc:sldChg>
      <pc:sldChg chg="modNotesTx">
        <pc:chgData name="Meredith Ringel Morris" userId="c8851114-36d1-471f-bf87-9ecc5c5ba2ff" providerId="ADAL" clId="{ED878D2E-E11B-4287-8E0D-804E6F8DA7FA}" dt="2017-10-25T21:48:33.436" v="25" actId="6549"/>
        <pc:sldMkLst>
          <pc:docMk/>
          <pc:sldMk cId="1189720420" sldId="314"/>
        </pc:sldMkLst>
      </pc:sldChg>
      <pc:sldChg chg="modNotesTx">
        <pc:chgData name="Meredith Ringel Morris" userId="c8851114-36d1-471f-bf87-9ecc5c5ba2ff" providerId="ADAL" clId="{ED878D2E-E11B-4287-8E0D-804E6F8DA7FA}" dt="2017-10-25T21:48:43.717" v="29" actId="6549"/>
        <pc:sldMkLst>
          <pc:docMk/>
          <pc:sldMk cId="1445630043" sldId="315"/>
        </pc:sldMkLst>
      </pc:sldChg>
      <pc:sldChg chg="modNotesTx">
        <pc:chgData name="Meredith Ringel Morris" userId="c8851114-36d1-471f-bf87-9ecc5c5ba2ff" providerId="ADAL" clId="{ED878D2E-E11B-4287-8E0D-804E6F8DA7FA}" dt="2017-10-25T21:48:38.655" v="27" actId="6549"/>
        <pc:sldMkLst>
          <pc:docMk/>
          <pc:sldMk cId="3141397455" sldId="316"/>
        </pc:sldMkLst>
      </pc:sldChg>
      <pc:sldChg chg="modNotesTx">
        <pc:chgData name="Meredith Ringel Morris" userId="c8851114-36d1-471f-bf87-9ecc5c5ba2ff" providerId="ADAL" clId="{ED878D2E-E11B-4287-8E0D-804E6F8DA7FA}" dt="2017-10-25T21:48:41.186" v="28" actId="6549"/>
        <pc:sldMkLst>
          <pc:docMk/>
          <pc:sldMk cId="2781521722" sldId="317"/>
        </pc:sldMkLst>
      </pc:sldChg>
      <pc:sldChg chg="modNotesTx">
        <pc:chgData name="Meredith Ringel Morris" userId="c8851114-36d1-471f-bf87-9ecc5c5ba2ff" providerId="ADAL" clId="{ED878D2E-E11B-4287-8E0D-804E6F8DA7FA}" dt="2017-10-25T21:48:46.373" v="30" actId="6549"/>
        <pc:sldMkLst>
          <pc:docMk/>
          <pc:sldMk cId="3527682584" sldId="318"/>
        </pc:sldMkLst>
      </pc:sldChg>
      <pc:sldChg chg="del">
        <pc:chgData name="Meredith Ringel Morris" userId="c8851114-36d1-471f-bf87-9ecc5c5ba2ff" providerId="ADAL" clId="{ED878D2E-E11B-4287-8E0D-804E6F8DA7FA}" dt="2017-10-25T21:48:54.248" v="31" actId="2696"/>
        <pc:sldMkLst>
          <pc:docMk/>
          <pc:sldMk cId="923427180" sldId="320"/>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Erin\Dropbox\research\Social%20Microvoluntering\Results%20from%20Pilot%203\figure%204%20graph.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Erin\Dropbox\research\Social%20Microvoluntering\Results%20from%20Pilot%203\Post-Survey%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230638348120594"/>
          <c:y val="4.7295078530519147E-2"/>
          <c:w val="0.6053532572232152"/>
          <c:h val="0.68914090211567014"/>
        </c:manualLayout>
      </c:layout>
      <c:areaChart>
        <c:grouping val="standard"/>
        <c:varyColors val="0"/>
        <c:ser>
          <c:idx val="1"/>
          <c:order val="1"/>
          <c:tx>
            <c:strRef>
              <c:f>graph!$E$1</c:f>
              <c:strCache>
                <c:ptCount val="1"/>
                <c:pt idx="0">
                  <c:v>Percent of questions with 1+ answer</c:v>
                </c:pt>
              </c:strCache>
            </c:strRef>
          </c:tx>
          <c:spPr>
            <a:solidFill>
              <a:srgbClr val="75BED5">
                <a:alpha val="49804"/>
              </a:srgbClr>
            </a:solidFill>
          </c:spPr>
          <c:val>
            <c:numRef>
              <c:f>graph!$E$2:$E$21</c:f>
              <c:numCache>
                <c:formatCode>0%</c:formatCode>
                <c:ptCount val="20"/>
                <c:pt idx="0">
                  <c:v>0.375</c:v>
                </c:pt>
                <c:pt idx="1">
                  <c:v>0.75</c:v>
                </c:pt>
                <c:pt idx="2">
                  <c:v>0.83333333333333337</c:v>
                </c:pt>
                <c:pt idx="3">
                  <c:v>0.83333333333333337</c:v>
                </c:pt>
                <c:pt idx="4">
                  <c:v>0.875</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numCache>
            </c:numRef>
          </c:val>
          <c:extLst>
            <c:ext xmlns:c16="http://schemas.microsoft.com/office/drawing/2014/chart" uri="{C3380CC4-5D6E-409C-BE32-E72D297353CC}">
              <c16:uniqueId val="{00000000-5D83-4C4D-AEA5-2C99A9D1E686}"/>
            </c:ext>
          </c:extLst>
        </c:ser>
        <c:dLbls>
          <c:showLegendKey val="0"/>
          <c:showVal val="0"/>
          <c:showCatName val="0"/>
          <c:showSerName val="0"/>
          <c:showPercent val="0"/>
          <c:showBubbleSize val="0"/>
        </c:dLbls>
        <c:axId val="361190992"/>
        <c:axId val="361188248"/>
      </c:areaChart>
      <c:lineChart>
        <c:grouping val="standard"/>
        <c:varyColors val="0"/>
        <c:ser>
          <c:idx val="0"/>
          <c:order val="0"/>
          <c:tx>
            <c:strRef>
              <c:f>graph!$C$1</c:f>
              <c:strCache>
                <c:ptCount val="1"/>
                <c:pt idx="0">
                  <c:v>Average Minutes to first answer</c:v>
                </c:pt>
              </c:strCache>
            </c:strRef>
          </c:tx>
          <c:spPr>
            <a:ln w="38100"/>
          </c:spPr>
          <c:marker>
            <c:symbol val="none"/>
          </c:marker>
          <c:val>
            <c:numRef>
              <c:f>graph!$C$2:$C$21</c:f>
              <c:numCache>
                <c:formatCode>General</c:formatCode>
                <c:ptCount val="20"/>
                <c:pt idx="0">
                  <c:v>55.461111116666665</c:v>
                </c:pt>
                <c:pt idx="1">
                  <c:v>63.782407400000004</c:v>
                </c:pt>
                <c:pt idx="2">
                  <c:v>56.994166666666665</c:v>
                </c:pt>
                <c:pt idx="3">
                  <c:v>44.517500000000005</c:v>
                </c:pt>
                <c:pt idx="4">
                  <c:v>38.768253966666663</c:v>
                </c:pt>
                <c:pt idx="5">
                  <c:v>33.168750000000003</c:v>
                </c:pt>
                <c:pt idx="6">
                  <c:v>23.543055550000002</c:v>
                </c:pt>
                <c:pt idx="7">
                  <c:v>19.070833333333333</c:v>
                </c:pt>
                <c:pt idx="8">
                  <c:v>6.4451388883333331</c:v>
                </c:pt>
                <c:pt idx="9">
                  <c:v>4.8034722216666665</c:v>
                </c:pt>
                <c:pt idx="10">
                  <c:v>3.8159722216666667</c:v>
                </c:pt>
                <c:pt idx="11">
                  <c:v>3.0034722216666667</c:v>
                </c:pt>
                <c:pt idx="12">
                  <c:v>3.0034722216666667</c:v>
                </c:pt>
                <c:pt idx="13">
                  <c:v>2.9416666666666669</c:v>
                </c:pt>
                <c:pt idx="14">
                  <c:v>2.8909722216666665</c:v>
                </c:pt>
                <c:pt idx="15">
                  <c:v>2.8909722216666665</c:v>
                </c:pt>
                <c:pt idx="16">
                  <c:v>2.78125</c:v>
                </c:pt>
                <c:pt idx="17">
                  <c:v>2.78125</c:v>
                </c:pt>
                <c:pt idx="18">
                  <c:v>2.78125</c:v>
                </c:pt>
                <c:pt idx="19">
                  <c:v>2.5986111116666666</c:v>
                </c:pt>
              </c:numCache>
            </c:numRef>
          </c:val>
          <c:smooth val="0"/>
          <c:extLst>
            <c:ext xmlns:c16="http://schemas.microsoft.com/office/drawing/2014/chart" uri="{C3380CC4-5D6E-409C-BE32-E72D297353CC}">
              <c16:uniqueId val="{00000001-5D83-4C4D-AEA5-2C99A9D1E686}"/>
            </c:ext>
          </c:extLst>
        </c:ser>
        <c:dLbls>
          <c:showLegendKey val="0"/>
          <c:showVal val="0"/>
          <c:showCatName val="0"/>
          <c:showSerName val="0"/>
          <c:showPercent val="0"/>
          <c:showBubbleSize val="0"/>
        </c:dLbls>
        <c:marker val="1"/>
        <c:smooth val="0"/>
        <c:axId val="361190208"/>
        <c:axId val="361189032"/>
      </c:lineChart>
      <c:catAx>
        <c:axId val="361190208"/>
        <c:scaling>
          <c:orientation val="minMax"/>
        </c:scaling>
        <c:delete val="0"/>
        <c:axPos val="b"/>
        <c:title>
          <c:tx>
            <c:rich>
              <a:bodyPr/>
              <a:lstStyle/>
              <a:p>
                <a:pPr>
                  <a:defRPr sz="2000" b="0"/>
                </a:pPr>
                <a:r>
                  <a:rPr lang="en-US" sz="2000" b="1" dirty="0">
                    <a:effectLst/>
                  </a:rPr>
                  <a:t>Number of volunteers the question was</a:t>
                </a:r>
                <a:r>
                  <a:rPr lang="en-US" sz="2000" b="1" baseline="0" dirty="0">
                    <a:effectLst/>
                  </a:rPr>
                  <a:t> posted to</a:t>
                </a:r>
                <a:endParaRPr lang="en-US" sz="2000" b="1" dirty="0">
                  <a:effectLst/>
                </a:endParaRPr>
              </a:p>
            </c:rich>
          </c:tx>
          <c:layout>
            <c:manualLayout>
              <c:xMode val="edge"/>
              <c:yMode val="edge"/>
              <c:x val="0.1023055019066013"/>
              <c:y val="0.85312445319335084"/>
            </c:manualLayout>
          </c:layout>
          <c:overlay val="0"/>
        </c:title>
        <c:majorTickMark val="out"/>
        <c:minorTickMark val="none"/>
        <c:tickLblPos val="nextTo"/>
        <c:txPr>
          <a:bodyPr/>
          <a:lstStyle/>
          <a:p>
            <a:pPr>
              <a:defRPr sz="1800"/>
            </a:pPr>
            <a:endParaRPr lang="en-US"/>
          </a:p>
        </c:txPr>
        <c:crossAx val="361189032"/>
        <c:crosses val="autoZero"/>
        <c:auto val="1"/>
        <c:lblAlgn val="ctr"/>
        <c:lblOffset val="100"/>
        <c:noMultiLvlLbl val="0"/>
      </c:catAx>
      <c:valAx>
        <c:axId val="361189032"/>
        <c:scaling>
          <c:orientation val="minMax"/>
          <c:max val="100"/>
        </c:scaling>
        <c:delete val="0"/>
        <c:axPos val="l"/>
        <c:majorGridlines/>
        <c:title>
          <c:tx>
            <c:rich>
              <a:bodyPr rot="-5400000" vert="horz"/>
              <a:lstStyle/>
              <a:p>
                <a:pPr>
                  <a:defRPr b="0"/>
                </a:pPr>
                <a:r>
                  <a:rPr lang="en-US" sz="1800" b="1" dirty="0"/>
                  <a:t>Average time to first answer (minutes)</a:t>
                </a:r>
              </a:p>
            </c:rich>
          </c:tx>
          <c:layout>
            <c:manualLayout>
              <c:xMode val="edge"/>
              <c:yMode val="edge"/>
              <c:x val="1.1968627742286932E-2"/>
              <c:y val="7.8121172353455823E-2"/>
            </c:manualLayout>
          </c:layout>
          <c:overlay val="0"/>
        </c:title>
        <c:numFmt formatCode="General" sourceLinked="1"/>
        <c:majorTickMark val="out"/>
        <c:minorTickMark val="none"/>
        <c:tickLblPos val="nextTo"/>
        <c:txPr>
          <a:bodyPr/>
          <a:lstStyle/>
          <a:p>
            <a:pPr>
              <a:defRPr sz="1800"/>
            </a:pPr>
            <a:endParaRPr lang="en-US"/>
          </a:p>
        </c:txPr>
        <c:crossAx val="361190208"/>
        <c:crosses val="autoZero"/>
        <c:crossBetween val="midCat"/>
        <c:majorUnit val="10"/>
      </c:valAx>
      <c:valAx>
        <c:axId val="361188248"/>
        <c:scaling>
          <c:orientation val="minMax"/>
          <c:max val="1"/>
        </c:scaling>
        <c:delete val="0"/>
        <c:axPos val="r"/>
        <c:title>
          <c:tx>
            <c:rich>
              <a:bodyPr rot="5400000" vert="horz"/>
              <a:lstStyle/>
              <a:p>
                <a:pPr>
                  <a:defRPr/>
                </a:pPr>
                <a:r>
                  <a:rPr lang="en-US" sz="2000" b="1" dirty="0"/>
                  <a:t>Percentage of questions answered</a:t>
                </a:r>
              </a:p>
            </c:rich>
          </c:tx>
          <c:overlay val="0"/>
        </c:title>
        <c:numFmt formatCode="0%" sourceLinked="1"/>
        <c:majorTickMark val="in"/>
        <c:minorTickMark val="none"/>
        <c:tickLblPos val="nextTo"/>
        <c:txPr>
          <a:bodyPr/>
          <a:lstStyle/>
          <a:p>
            <a:pPr>
              <a:defRPr sz="1800"/>
            </a:pPr>
            <a:endParaRPr lang="en-US"/>
          </a:p>
        </c:txPr>
        <c:crossAx val="361190992"/>
        <c:crosses val="max"/>
        <c:crossBetween val="between"/>
      </c:valAx>
      <c:catAx>
        <c:axId val="361190992"/>
        <c:scaling>
          <c:orientation val="minMax"/>
        </c:scaling>
        <c:delete val="1"/>
        <c:axPos val="b"/>
        <c:majorTickMark val="out"/>
        <c:minorTickMark val="none"/>
        <c:tickLblPos val="nextTo"/>
        <c:crossAx val="361188248"/>
        <c:crosses val="autoZero"/>
        <c:auto val="1"/>
        <c:lblAlgn val="ctr"/>
        <c:lblOffset val="100"/>
        <c:noMultiLvlLbl val="0"/>
      </c:catAx>
    </c:plotArea>
    <c:plotVisOnly val="1"/>
    <c:dispBlanksAs val="gap"/>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8"/>
    </mc:Choice>
    <mc:Fallback>
      <c:style val="38"/>
    </mc:Fallback>
  </mc:AlternateContent>
  <c:chart>
    <c:autoTitleDeleted val="0"/>
    <c:plotArea>
      <c:layout/>
      <c:barChart>
        <c:barDir val="bar"/>
        <c:grouping val="percentStacked"/>
        <c:varyColors val="0"/>
        <c:ser>
          <c:idx val="0"/>
          <c:order val="0"/>
          <c:tx>
            <c:strRef>
              <c:f>Sheet1!$B$1</c:f>
              <c:strCache>
                <c:ptCount val="1"/>
                <c:pt idx="0">
                  <c:v>strongly disagree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News feed was not disrupted by the application's posts</c:v>
                </c:pt>
                <c:pt idx="1">
                  <c:v>Did not annoy friends on Facebook</c:v>
                </c:pt>
                <c:pt idx="2">
                  <c:v>Helped research efforts on visual impairments</c:v>
                </c:pt>
                <c:pt idx="3">
                  <c:v>Made positive difference for blind people</c:v>
                </c:pt>
              </c:strCache>
            </c:strRef>
          </c:cat>
          <c:val>
            <c:numRef>
              <c:f>Sheet1!$B$2:$B$5</c:f>
              <c:numCache>
                <c:formatCode>General</c:formatCode>
                <c:ptCount val="4"/>
                <c:pt idx="0">
                  <c:v>3</c:v>
                </c:pt>
                <c:pt idx="1">
                  <c:v>3</c:v>
                </c:pt>
                <c:pt idx="2">
                  <c:v>2</c:v>
                </c:pt>
              </c:numCache>
            </c:numRef>
          </c:val>
          <c:extLst>
            <c:ext xmlns:c16="http://schemas.microsoft.com/office/drawing/2014/chart" uri="{C3380CC4-5D6E-409C-BE32-E72D297353CC}">
              <c16:uniqueId val="{00000000-1B85-422A-9D26-09102FBD7612}"/>
            </c:ext>
          </c:extLst>
        </c:ser>
        <c:ser>
          <c:idx val="1"/>
          <c:order val="1"/>
          <c:tx>
            <c:strRef>
              <c:f>Sheet1!$C$1</c:f>
              <c:strCache>
                <c:ptCount val="1"/>
                <c:pt idx="0">
                  <c:v>somewhat disagree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News feed was not disrupted by the application's posts</c:v>
                </c:pt>
                <c:pt idx="1">
                  <c:v>Did not annoy friends on Facebook</c:v>
                </c:pt>
                <c:pt idx="2">
                  <c:v>Helped research efforts on visual impairments</c:v>
                </c:pt>
                <c:pt idx="3">
                  <c:v>Made positive difference for blind people</c:v>
                </c:pt>
              </c:strCache>
            </c:strRef>
          </c:cat>
          <c:val>
            <c:numRef>
              <c:f>Sheet1!$C$2:$C$5</c:f>
              <c:numCache>
                <c:formatCode>General</c:formatCode>
                <c:ptCount val="4"/>
                <c:pt idx="0">
                  <c:v>4</c:v>
                </c:pt>
                <c:pt idx="1">
                  <c:v>14</c:v>
                </c:pt>
                <c:pt idx="2">
                  <c:v>4</c:v>
                </c:pt>
                <c:pt idx="3">
                  <c:v>4</c:v>
                </c:pt>
              </c:numCache>
            </c:numRef>
          </c:val>
          <c:extLst>
            <c:ext xmlns:c16="http://schemas.microsoft.com/office/drawing/2014/chart" uri="{C3380CC4-5D6E-409C-BE32-E72D297353CC}">
              <c16:uniqueId val="{00000001-1B85-422A-9D26-09102FBD7612}"/>
            </c:ext>
          </c:extLst>
        </c:ser>
        <c:ser>
          <c:idx val="2"/>
          <c:order val="2"/>
          <c:tx>
            <c:strRef>
              <c:f>Sheet1!$D$1</c:f>
              <c:strCache>
                <c:ptCount val="1"/>
                <c:pt idx="0">
                  <c:v>somewhat agree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News feed was not disrupted by the application's posts</c:v>
                </c:pt>
                <c:pt idx="1">
                  <c:v>Did not annoy friends on Facebook</c:v>
                </c:pt>
                <c:pt idx="2">
                  <c:v>Helped research efforts on visual impairments</c:v>
                </c:pt>
                <c:pt idx="3">
                  <c:v>Made positive difference for blind people</c:v>
                </c:pt>
              </c:strCache>
            </c:strRef>
          </c:cat>
          <c:val>
            <c:numRef>
              <c:f>Sheet1!$D$2:$D$5</c:f>
              <c:numCache>
                <c:formatCode>General</c:formatCode>
                <c:ptCount val="4"/>
                <c:pt idx="0">
                  <c:v>12</c:v>
                </c:pt>
                <c:pt idx="1">
                  <c:v>16</c:v>
                </c:pt>
                <c:pt idx="2">
                  <c:v>23</c:v>
                </c:pt>
                <c:pt idx="3">
                  <c:v>26</c:v>
                </c:pt>
              </c:numCache>
            </c:numRef>
          </c:val>
          <c:extLst>
            <c:ext xmlns:c16="http://schemas.microsoft.com/office/drawing/2014/chart" uri="{C3380CC4-5D6E-409C-BE32-E72D297353CC}">
              <c16:uniqueId val="{00000002-1B85-422A-9D26-09102FBD7612}"/>
            </c:ext>
          </c:extLst>
        </c:ser>
        <c:ser>
          <c:idx val="3"/>
          <c:order val="3"/>
          <c:tx>
            <c:strRef>
              <c:f>Sheet1!$E$1</c:f>
              <c:strCache>
                <c:ptCount val="1"/>
                <c:pt idx="0">
                  <c:v>strongly agree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News feed was not disrupted by the application's posts</c:v>
                </c:pt>
                <c:pt idx="1">
                  <c:v>Did not annoy friends on Facebook</c:v>
                </c:pt>
                <c:pt idx="2">
                  <c:v>Helped research efforts on visual impairments</c:v>
                </c:pt>
                <c:pt idx="3">
                  <c:v>Made positive difference for blind people</c:v>
                </c:pt>
              </c:strCache>
            </c:strRef>
          </c:cat>
          <c:val>
            <c:numRef>
              <c:f>Sheet1!$E$2:$E$5</c:f>
              <c:numCache>
                <c:formatCode>General</c:formatCode>
                <c:ptCount val="4"/>
                <c:pt idx="0">
                  <c:v>40</c:v>
                </c:pt>
                <c:pt idx="1">
                  <c:v>27</c:v>
                </c:pt>
                <c:pt idx="2">
                  <c:v>30</c:v>
                </c:pt>
                <c:pt idx="3">
                  <c:v>29</c:v>
                </c:pt>
              </c:numCache>
            </c:numRef>
          </c:val>
          <c:extLst>
            <c:ext xmlns:c16="http://schemas.microsoft.com/office/drawing/2014/chart" uri="{C3380CC4-5D6E-409C-BE32-E72D297353CC}">
              <c16:uniqueId val="{00000003-1B85-422A-9D26-09102FBD7612}"/>
            </c:ext>
          </c:extLst>
        </c:ser>
        <c:dLbls>
          <c:showLegendKey val="0"/>
          <c:showVal val="1"/>
          <c:showCatName val="0"/>
          <c:showSerName val="0"/>
          <c:showPercent val="0"/>
          <c:showBubbleSize val="0"/>
        </c:dLbls>
        <c:gapWidth val="150"/>
        <c:overlap val="100"/>
        <c:axId val="360210272"/>
        <c:axId val="360213408"/>
      </c:barChart>
      <c:catAx>
        <c:axId val="360210272"/>
        <c:scaling>
          <c:orientation val="minMax"/>
        </c:scaling>
        <c:delete val="0"/>
        <c:axPos val="l"/>
        <c:numFmt formatCode="General" sourceLinked="0"/>
        <c:majorTickMark val="out"/>
        <c:minorTickMark val="none"/>
        <c:tickLblPos val="nextTo"/>
        <c:crossAx val="360213408"/>
        <c:crosses val="autoZero"/>
        <c:auto val="1"/>
        <c:lblAlgn val="ctr"/>
        <c:lblOffset val="100"/>
        <c:noMultiLvlLbl val="0"/>
      </c:catAx>
      <c:valAx>
        <c:axId val="360213408"/>
        <c:scaling>
          <c:orientation val="minMax"/>
        </c:scaling>
        <c:delete val="0"/>
        <c:axPos val="b"/>
        <c:majorGridlines/>
        <c:numFmt formatCode="0%" sourceLinked="1"/>
        <c:majorTickMark val="out"/>
        <c:minorTickMark val="none"/>
        <c:tickLblPos val="nextTo"/>
        <c:crossAx val="360210272"/>
        <c:crosses val="autoZero"/>
        <c:crossBetween val="between"/>
      </c:valAx>
    </c:plotArea>
    <c:legend>
      <c:legendPos val="b"/>
      <c:layout>
        <c:manualLayout>
          <c:xMode val="edge"/>
          <c:yMode val="edge"/>
          <c:x val="2.4310203412073496E-2"/>
          <c:y val="0.89298120034534867"/>
          <c:w val="0.96909805956881234"/>
          <c:h val="9.7156706497917106E-2"/>
        </c:manualLayout>
      </c:layout>
      <c:overlay val="0"/>
    </c:legend>
    <c:plotVisOnly val="1"/>
    <c:dispBlanksAs val="gap"/>
    <c:showDLblsOverMax val="0"/>
  </c:chart>
  <c:spPr>
    <a:ln>
      <a:noFill/>
    </a:ln>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435C6B-8808-403D-B741-C520907845F6}" type="datetimeFigureOut">
              <a:rPr lang="en-US" smtClean="0"/>
              <a:t>10/25/2017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05E54-73EE-44C6-8E8F-594583297BDE}" type="slidenum">
              <a:rPr lang="en-US" smtClean="0"/>
              <a:t>‹#›</a:t>
            </a:fld>
            <a:endParaRPr lang="en-US"/>
          </a:p>
        </p:txBody>
      </p:sp>
    </p:spTree>
    <p:extLst>
      <p:ext uri="{BB962C8B-B14F-4D97-AF65-F5344CB8AC3E}">
        <p14:creationId xmlns:p14="http://schemas.microsoft.com/office/powerpoint/2010/main" val="2953948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105E54-73EE-44C6-8E8F-594583297BDE}" type="slidenum">
              <a:rPr lang="en-US" smtClean="0"/>
              <a:t>1</a:t>
            </a:fld>
            <a:endParaRPr lang="en-US"/>
          </a:p>
        </p:txBody>
      </p:sp>
    </p:spTree>
    <p:extLst>
      <p:ext uri="{BB962C8B-B14F-4D97-AF65-F5344CB8AC3E}">
        <p14:creationId xmlns:p14="http://schemas.microsoft.com/office/powerpoint/2010/main" val="3229054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BDCBE82-5A22-A44E-BA0E-61ECFF07956F}" type="slidenum">
              <a:rPr lang="en-GB" smtClean="0"/>
              <a:t>16</a:t>
            </a:fld>
            <a:endParaRPr lang="en-GB"/>
          </a:p>
        </p:txBody>
      </p:sp>
    </p:spTree>
    <p:extLst>
      <p:ext uri="{BB962C8B-B14F-4D97-AF65-F5344CB8AC3E}">
        <p14:creationId xmlns:p14="http://schemas.microsoft.com/office/powerpoint/2010/main" val="2686199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BDCBE82-5A22-A44E-BA0E-61ECFF07956F}" type="slidenum">
              <a:rPr lang="en-GB" smtClean="0"/>
              <a:t>17</a:t>
            </a:fld>
            <a:endParaRPr lang="en-GB"/>
          </a:p>
        </p:txBody>
      </p:sp>
    </p:spTree>
    <p:extLst>
      <p:ext uri="{BB962C8B-B14F-4D97-AF65-F5344CB8AC3E}">
        <p14:creationId xmlns:p14="http://schemas.microsoft.com/office/powerpoint/2010/main" val="4194566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105E54-73EE-44C6-8E8F-594583297BDE}" type="slidenum">
              <a:rPr lang="en-US" smtClean="0"/>
              <a:t>18</a:t>
            </a:fld>
            <a:endParaRPr lang="en-US"/>
          </a:p>
        </p:txBody>
      </p:sp>
    </p:spTree>
    <p:extLst>
      <p:ext uri="{BB962C8B-B14F-4D97-AF65-F5344CB8AC3E}">
        <p14:creationId xmlns:p14="http://schemas.microsoft.com/office/powerpoint/2010/main" val="878043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BDCBE82-5A22-A44E-BA0E-61ECFF07956F}" type="slidenum">
              <a:rPr lang="en-GB" smtClean="0"/>
              <a:t>20</a:t>
            </a:fld>
            <a:endParaRPr lang="en-GB"/>
          </a:p>
        </p:txBody>
      </p:sp>
    </p:spTree>
    <p:extLst>
      <p:ext uri="{BB962C8B-B14F-4D97-AF65-F5344CB8AC3E}">
        <p14:creationId xmlns:p14="http://schemas.microsoft.com/office/powerpoint/2010/main" val="4244903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BDCBE82-5A22-A44E-BA0E-61ECFF07956F}" type="slidenum">
              <a:rPr lang="en-GB" smtClean="0"/>
              <a:t>21</a:t>
            </a:fld>
            <a:endParaRPr lang="en-GB"/>
          </a:p>
        </p:txBody>
      </p:sp>
    </p:spTree>
    <p:extLst>
      <p:ext uri="{BB962C8B-B14F-4D97-AF65-F5344CB8AC3E}">
        <p14:creationId xmlns:p14="http://schemas.microsoft.com/office/powerpoint/2010/main" val="3690983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105E54-73EE-44C6-8E8F-594583297BDE}" type="slidenum">
              <a:rPr lang="en-US" smtClean="0"/>
              <a:t>22</a:t>
            </a:fld>
            <a:endParaRPr lang="en-US"/>
          </a:p>
        </p:txBody>
      </p:sp>
    </p:spTree>
    <p:extLst>
      <p:ext uri="{BB962C8B-B14F-4D97-AF65-F5344CB8AC3E}">
        <p14:creationId xmlns:p14="http://schemas.microsoft.com/office/powerpoint/2010/main" val="3464954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BDCBE82-5A22-A44E-BA0E-61ECFF07956F}" type="slidenum">
              <a:rPr lang="en-GB" smtClean="0"/>
              <a:t>23</a:t>
            </a:fld>
            <a:endParaRPr lang="en-GB"/>
          </a:p>
        </p:txBody>
      </p:sp>
    </p:spTree>
    <p:extLst>
      <p:ext uri="{BB962C8B-B14F-4D97-AF65-F5344CB8AC3E}">
        <p14:creationId xmlns:p14="http://schemas.microsoft.com/office/powerpoint/2010/main" val="4212276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105E54-73EE-44C6-8E8F-594583297BDE}" type="slidenum">
              <a:rPr lang="en-US" smtClean="0"/>
              <a:t>24</a:t>
            </a:fld>
            <a:endParaRPr lang="en-US"/>
          </a:p>
        </p:txBody>
      </p:sp>
    </p:spTree>
    <p:extLst>
      <p:ext uri="{BB962C8B-B14F-4D97-AF65-F5344CB8AC3E}">
        <p14:creationId xmlns:p14="http://schemas.microsoft.com/office/powerpoint/2010/main" val="1440066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BDCBE82-5A22-A44E-BA0E-61ECFF07956F}" type="slidenum">
              <a:rPr lang="en-GB" smtClean="0"/>
              <a:t>26</a:t>
            </a:fld>
            <a:endParaRPr lang="en-GB"/>
          </a:p>
        </p:txBody>
      </p:sp>
    </p:spTree>
    <p:extLst>
      <p:ext uri="{BB962C8B-B14F-4D97-AF65-F5344CB8AC3E}">
        <p14:creationId xmlns:p14="http://schemas.microsoft.com/office/powerpoint/2010/main" val="2050513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solidFill>
                <a:schemeClr val="bg1"/>
              </a:solidFill>
              <a:latin typeface="Alegreya" panose="02000503050000020004" pitchFamily="50" charset="0"/>
              <a:cs typeface="Alegreya Sans ExtraBold"/>
            </a:endParaRPr>
          </a:p>
        </p:txBody>
      </p:sp>
      <p:sp>
        <p:nvSpPr>
          <p:cNvPr id="4" name="Slide Number Placeholder 3"/>
          <p:cNvSpPr>
            <a:spLocks noGrp="1"/>
          </p:cNvSpPr>
          <p:nvPr>
            <p:ph type="sldNum" sz="quarter" idx="10"/>
          </p:nvPr>
        </p:nvSpPr>
        <p:spPr/>
        <p:txBody>
          <a:bodyPr/>
          <a:lstStyle/>
          <a:p>
            <a:fld id="{FBDCBE82-5A22-A44E-BA0E-61ECFF07956F}" type="slidenum">
              <a:rPr lang="en-GB" smtClean="0"/>
              <a:t>27</a:t>
            </a:fld>
            <a:endParaRPr lang="en-GB"/>
          </a:p>
        </p:txBody>
      </p:sp>
    </p:spTree>
    <p:extLst>
      <p:ext uri="{BB962C8B-B14F-4D97-AF65-F5344CB8AC3E}">
        <p14:creationId xmlns:p14="http://schemas.microsoft.com/office/powerpoint/2010/main" val="3684768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105E54-73EE-44C6-8E8F-594583297BDE}" type="slidenum">
              <a:rPr lang="en-US" smtClean="0"/>
              <a:t>2</a:t>
            </a:fld>
            <a:endParaRPr lang="en-US"/>
          </a:p>
        </p:txBody>
      </p:sp>
    </p:spTree>
    <p:extLst>
      <p:ext uri="{BB962C8B-B14F-4D97-AF65-F5344CB8AC3E}">
        <p14:creationId xmlns:p14="http://schemas.microsoft.com/office/powerpoint/2010/main" val="353472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solidFill>
                <a:schemeClr val="bg1"/>
              </a:solidFill>
              <a:latin typeface="Alegreya" panose="02000503050000020004" pitchFamily="50" charset="0"/>
              <a:cs typeface="Alegreya Sans ExtraBold"/>
            </a:endParaRPr>
          </a:p>
        </p:txBody>
      </p:sp>
      <p:sp>
        <p:nvSpPr>
          <p:cNvPr id="4" name="Slide Number Placeholder 3"/>
          <p:cNvSpPr>
            <a:spLocks noGrp="1"/>
          </p:cNvSpPr>
          <p:nvPr>
            <p:ph type="sldNum" sz="quarter" idx="10"/>
          </p:nvPr>
        </p:nvSpPr>
        <p:spPr/>
        <p:txBody>
          <a:bodyPr/>
          <a:lstStyle/>
          <a:p>
            <a:fld id="{FBDCBE82-5A22-A44E-BA0E-61ECFF07956F}" type="slidenum">
              <a:rPr lang="en-GB" smtClean="0"/>
              <a:t>28</a:t>
            </a:fld>
            <a:endParaRPr lang="en-GB"/>
          </a:p>
        </p:txBody>
      </p:sp>
    </p:spTree>
    <p:extLst>
      <p:ext uri="{BB962C8B-B14F-4D97-AF65-F5344CB8AC3E}">
        <p14:creationId xmlns:p14="http://schemas.microsoft.com/office/powerpoint/2010/main" val="1925825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105E54-73EE-44C6-8E8F-594583297BDE}" type="slidenum">
              <a:rPr lang="en-US" smtClean="0"/>
              <a:t>29</a:t>
            </a:fld>
            <a:endParaRPr lang="en-US"/>
          </a:p>
        </p:txBody>
      </p:sp>
    </p:spTree>
    <p:extLst>
      <p:ext uri="{BB962C8B-B14F-4D97-AF65-F5344CB8AC3E}">
        <p14:creationId xmlns:p14="http://schemas.microsoft.com/office/powerpoint/2010/main" val="2900741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105E54-73EE-44C6-8E8F-594583297BDE}" type="slidenum">
              <a:rPr lang="en-US" smtClean="0"/>
              <a:t>30</a:t>
            </a:fld>
            <a:endParaRPr lang="en-US"/>
          </a:p>
        </p:txBody>
      </p:sp>
    </p:spTree>
    <p:extLst>
      <p:ext uri="{BB962C8B-B14F-4D97-AF65-F5344CB8AC3E}">
        <p14:creationId xmlns:p14="http://schemas.microsoft.com/office/powerpoint/2010/main" val="667120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105E54-73EE-44C6-8E8F-594583297BDE}" type="slidenum">
              <a:rPr lang="en-US" smtClean="0"/>
              <a:t>32</a:t>
            </a:fld>
            <a:endParaRPr lang="en-US"/>
          </a:p>
        </p:txBody>
      </p:sp>
    </p:spTree>
    <p:extLst>
      <p:ext uri="{BB962C8B-B14F-4D97-AF65-F5344CB8AC3E}">
        <p14:creationId xmlns:p14="http://schemas.microsoft.com/office/powerpoint/2010/main" val="3043095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63D3B5-EA8B-440D-85D5-B53AC8BE3B2D}" type="slidenum">
              <a:rPr lang="en-US" smtClean="0"/>
              <a:t>34</a:t>
            </a:fld>
            <a:endParaRPr lang="en-US"/>
          </a:p>
        </p:txBody>
      </p:sp>
    </p:spTree>
    <p:extLst>
      <p:ext uri="{BB962C8B-B14F-4D97-AF65-F5344CB8AC3E}">
        <p14:creationId xmlns:p14="http://schemas.microsoft.com/office/powerpoint/2010/main" val="12691364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105E54-73EE-44C6-8E8F-594583297BDE}" type="slidenum">
              <a:rPr lang="en-US" smtClean="0"/>
              <a:t>38</a:t>
            </a:fld>
            <a:endParaRPr lang="en-US"/>
          </a:p>
        </p:txBody>
      </p:sp>
    </p:spTree>
    <p:extLst>
      <p:ext uri="{BB962C8B-B14F-4D97-AF65-F5344CB8AC3E}">
        <p14:creationId xmlns:p14="http://schemas.microsoft.com/office/powerpoint/2010/main" val="25135784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105E54-73EE-44C6-8E8F-594583297BDE}" type="slidenum">
              <a:rPr lang="en-US" smtClean="0"/>
              <a:t>40</a:t>
            </a:fld>
            <a:endParaRPr lang="en-US"/>
          </a:p>
        </p:txBody>
      </p:sp>
    </p:spTree>
    <p:extLst>
      <p:ext uri="{BB962C8B-B14F-4D97-AF65-F5344CB8AC3E}">
        <p14:creationId xmlns:p14="http://schemas.microsoft.com/office/powerpoint/2010/main" val="14135505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105E54-73EE-44C6-8E8F-594583297BDE}" type="slidenum">
              <a:rPr lang="en-US" smtClean="0"/>
              <a:t>41</a:t>
            </a:fld>
            <a:endParaRPr lang="en-US"/>
          </a:p>
        </p:txBody>
      </p:sp>
    </p:spTree>
    <p:extLst>
      <p:ext uri="{BB962C8B-B14F-4D97-AF65-F5344CB8AC3E}">
        <p14:creationId xmlns:p14="http://schemas.microsoft.com/office/powerpoint/2010/main" val="31991551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105E54-73EE-44C6-8E8F-594583297BDE}" type="slidenum">
              <a:rPr lang="en-US" smtClean="0"/>
              <a:t>42</a:t>
            </a:fld>
            <a:endParaRPr lang="en-US"/>
          </a:p>
        </p:txBody>
      </p:sp>
    </p:spTree>
    <p:extLst>
      <p:ext uri="{BB962C8B-B14F-4D97-AF65-F5344CB8AC3E}">
        <p14:creationId xmlns:p14="http://schemas.microsoft.com/office/powerpoint/2010/main" val="10483368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105E54-73EE-44C6-8E8F-594583297BDE}" type="slidenum">
              <a:rPr lang="en-US" smtClean="0"/>
              <a:t>43</a:t>
            </a:fld>
            <a:endParaRPr lang="en-US"/>
          </a:p>
        </p:txBody>
      </p:sp>
    </p:spTree>
    <p:extLst>
      <p:ext uri="{BB962C8B-B14F-4D97-AF65-F5344CB8AC3E}">
        <p14:creationId xmlns:p14="http://schemas.microsoft.com/office/powerpoint/2010/main" val="492517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105E54-73EE-44C6-8E8F-594583297BDE}" type="slidenum">
              <a:rPr lang="en-US" smtClean="0"/>
              <a:t>3</a:t>
            </a:fld>
            <a:endParaRPr lang="en-US"/>
          </a:p>
        </p:txBody>
      </p:sp>
    </p:spTree>
    <p:extLst>
      <p:ext uri="{BB962C8B-B14F-4D97-AF65-F5344CB8AC3E}">
        <p14:creationId xmlns:p14="http://schemas.microsoft.com/office/powerpoint/2010/main" val="13846674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105E54-73EE-44C6-8E8F-594583297BDE}" type="slidenum">
              <a:rPr lang="en-US" smtClean="0"/>
              <a:t>44</a:t>
            </a:fld>
            <a:endParaRPr lang="en-US"/>
          </a:p>
        </p:txBody>
      </p:sp>
    </p:spTree>
    <p:extLst>
      <p:ext uri="{BB962C8B-B14F-4D97-AF65-F5344CB8AC3E}">
        <p14:creationId xmlns:p14="http://schemas.microsoft.com/office/powerpoint/2010/main" val="41949814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105E54-73EE-44C6-8E8F-594583297BDE}" type="slidenum">
              <a:rPr lang="en-US" smtClean="0"/>
              <a:t>45</a:t>
            </a:fld>
            <a:endParaRPr lang="en-US"/>
          </a:p>
        </p:txBody>
      </p:sp>
    </p:spTree>
    <p:extLst>
      <p:ext uri="{BB962C8B-B14F-4D97-AF65-F5344CB8AC3E}">
        <p14:creationId xmlns:p14="http://schemas.microsoft.com/office/powerpoint/2010/main" val="32378867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105E54-73EE-44C6-8E8F-594583297BDE}" type="slidenum">
              <a:rPr lang="en-US" smtClean="0"/>
              <a:t>46</a:t>
            </a:fld>
            <a:endParaRPr lang="en-US"/>
          </a:p>
        </p:txBody>
      </p:sp>
    </p:spTree>
    <p:extLst>
      <p:ext uri="{BB962C8B-B14F-4D97-AF65-F5344CB8AC3E}">
        <p14:creationId xmlns:p14="http://schemas.microsoft.com/office/powerpoint/2010/main" val="35864096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105E54-73EE-44C6-8E8F-594583297BDE}" type="slidenum">
              <a:rPr lang="en-US" smtClean="0"/>
              <a:t>47</a:t>
            </a:fld>
            <a:endParaRPr lang="en-US"/>
          </a:p>
        </p:txBody>
      </p:sp>
    </p:spTree>
    <p:extLst>
      <p:ext uri="{BB962C8B-B14F-4D97-AF65-F5344CB8AC3E}">
        <p14:creationId xmlns:p14="http://schemas.microsoft.com/office/powerpoint/2010/main" val="14861371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105E54-73EE-44C6-8E8F-594583297BDE}" type="slidenum">
              <a:rPr lang="en-US" smtClean="0"/>
              <a:t>48</a:t>
            </a:fld>
            <a:endParaRPr lang="en-US"/>
          </a:p>
        </p:txBody>
      </p:sp>
    </p:spTree>
    <p:extLst>
      <p:ext uri="{BB962C8B-B14F-4D97-AF65-F5344CB8AC3E}">
        <p14:creationId xmlns:p14="http://schemas.microsoft.com/office/powerpoint/2010/main" val="7978571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105E54-73EE-44C6-8E8F-594583297BDE}" type="slidenum">
              <a:rPr lang="en-US" smtClean="0"/>
              <a:t>49</a:t>
            </a:fld>
            <a:endParaRPr lang="en-US"/>
          </a:p>
        </p:txBody>
      </p:sp>
    </p:spTree>
    <p:extLst>
      <p:ext uri="{BB962C8B-B14F-4D97-AF65-F5344CB8AC3E}">
        <p14:creationId xmlns:p14="http://schemas.microsoft.com/office/powerpoint/2010/main" val="182803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105E54-73EE-44C6-8E8F-594583297BDE}" type="slidenum">
              <a:rPr lang="en-US" smtClean="0"/>
              <a:t>4</a:t>
            </a:fld>
            <a:endParaRPr lang="en-US"/>
          </a:p>
        </p:txBody>
      </p:sp>
    </p:spTree>
    <p:extLst>
      <p:ext uri="{BB962C8B-B14F-4D97-AF65-F5344CB8AC3E}">
        <p14:creationId xmlns:p14="http://schemas.microsoft.com/office/powerpoint/2010/main" val="220375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105E54-73EE-44C6-8E8F-594583297BDE}" type="slidenum">
              <a:rPr lang="en-US" smtClean="0"/>
              <a:t>5</a:t>
            </a:fld>
            <a:endParaRPr lang="en-US"/>
          </a:p>
        </p:txBody>
      </p:sp>
    </p:spTree>
    <p:extLst>
      <p:ext uri="{BB962C8B-B14F-4D97-AF65-F5344CB8AC3E}">
        <p14:creationId xmlns:p14="http://schemas.microsoft.com/office/powerpoint/2010/main" val="4206708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105E54-73EE-44C6-8E8F-594583297BDE}" type="slidenum">
              <a:rPr lang="en-US" smtClean="0"/>
              <a:t>6</a:t>
            </a:fld>
            <a:endParaRPr lang="en-US"/>
          </a:p>
        </p:txBody>
      </p:sp>
    </p:spTree>
    <p:extLst>
      <p:ext uri="{BB962C8B-B14F-4D97-AF65-F5344CB8AC3E}">
        <p14:creationId xmlns:p14="http://schemas.microsoft.com/office/powerpoint/2010/main" val="2239080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BDCBE82-5A22-A44E-BA0E-61ECFF07956F}" type="slidenum">
              <a:rPr lang="en-GB" smtClean="0"/>
              <a:t>7</a:t>
            </a:fld>
            <a:endParaRPr lang="en-GB"/>
          </a:p>
        </p:txBody>
      </p:sp>
    </p:spTree>
    <p:extLst>
      <p:ext uri="{BB962C8B-B14F-4D97-AF65-F5344CB8AC3E}">
        <p14:creationId xmlns:p14="http://schemas.microsoft.com/office/powerpoint/2010/main" val="1198194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105E54-73EE-44C6-8E8F-594583297BDE}" type="slidenum">
              <a:rPr lang="en-US" smtClean="0"/>
              <a:t>9</a:t>
            </a:fld>
            <a:endParaRPr lang="en-US"/>
          </a:p>
        </p:txBody>
      </p:sp>
    </p:spTree>
    <p:extLst>
      <p:ext uri="{BB962C8B-B14F-4D97-AF65-F5344CB8AC3E}">
        <p14:creationId xmlns:p14="http://schemas.microsoft.com/office/powerpoint/2010/main" val="3618160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105E54-73EE-44C6-8E8F-594583297BDE}" type="slidenum">
              <a:rPr lang="en-US" smtClean="0"/>
              <a:t>11</a:t>
            </a:fld>
            <a:endParaRPr lang="en-US"/>
          </a:p>
        </p:txBody>
      </p:sp>
    </p:spTree>
    <p:extLst>
      <p:ext uri="{BB962C8B-B14F-4D97-AF65-F5344CB8AC3E}">
        <p14:creationId xmlns:p14="http://schemas.microsoft.com/office/powerpoint/2010/main" val="4097128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EC7CC7-9CB3-4D5C-8EC3-FC1FC4CA74AB}"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A84EE-227F-4C29-98D0-B6FFFF574DFB}" type="slidenum">
              <a:rPr lang="en-US" smtClean="0"/>
              <a:t>‹#›</a:t>
            </a:fld>
            <a:endParaRPr lang="en-US"/>
          </a:p>
        </p:txBody>
      </p:sp>
    </p:spTree>
    <p:extLst>
      <p:ext uri="{BB962C8B-B14F-4D97-AF65-F5344CB8AC3E}">
        <p14:creationId xmlns:p14="http://schemas.microsoft.com/office/powerpoint/2010/main" val="2423582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EC7CC7-9CB3-4D5C-8EC3-FC1FC4CA74AB}"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A84EE-227F-4C29-98D0-B6FFFF574DFB}" type="slidenum">
              <a:rPr lang="en-US" smtClean="0"/>
              <a:t>‹#›</a:t>
            </a:fld>
            <a:endParaRPr lang="en-US"/>
          </a:p>
        </p:txBody>
      </p:sp>
    </p:spTree>
    <p:extLst>
      <p:ext uri="{BB962C8B-B14F-4D97-AF65-F5344CB8AC3E}">
        <p14:creationId xmlns:p14="http://schemas.microsoft.com/office/powerpoint/2010/main" val="1235631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EC7CC7-9CB3-4D5C-8EC3-FC1FC4CA74AB}"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A84EE-227F-4C29-98D0-B6FFFF574DFB}" type="slidenum">
              <a:rPr lang="en-US" smtClean="0"/>
              <a:t>‹#›</a:t>
            </a:fld>
            <a:endParaRPr lang="en-US"/>
          </a:p>
        </p:txBody>
      </p:sp>
    </p:spTree>
    <p:extLst>
      <p:ext uri="{BB962C8B-B14F-4D97-AF65-F5344CB8AC3E}">
        <p14:creationId xmlns:p14="http://schemas.microsoft.com/office/powerpoint/2010/main" val="3780849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EC7CC7-9CB3-4D5C-8EC3-FC1FC4CA74AB}"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A84EE-227F-4C29-98D0-B6FFFF574DFB}" type="slidenum">
              <a:rPr lang="en-US" smtClean="0"/>
              <a:t>‹#›</a:t>
            </a:fld>
            <a:endParaRPr lang="en-US"/>
          </a:p>
        </p:txBody>
      </p:sp>
    </p:spTree>
    <p:extLst>
      <p:ext uri="{BB962C8B-B14F-4D97-AF65-F5344CB8AC3E}">
        <p14:creationId xmlns:p14="http://schemas.microsoft.com/office/powerpoint/2010/main" val="2075841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EEC7CC7-9CB3-4D5C-8EC3-FC1FC4CA74AB}"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A84EE-227F-4C29-98D0-B6FFFF574DFB}" type="slidenum">
              <a:rPr lang="en-US" smtClean="0"/>
              <a:t>‹#›</a:t>
            </a:fld>
            <a:endParaRPr lang="en-US"/>
          </a:p>
        </p:txBody>
      </p:sp>
    </p:spTree>
    <p:extLst>
      <p:ext uri="{BB962C8B-B14F-4D97-AF65-F5344CB8AC3E}">
        <p14:creationId xmlns:p14="http://schemas.microsoft.com/office/powerpoint/2010/main" val="976112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EC7CC7-9CB3-4D5C-8EC3-FC1FC4CA74AB}"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5A84EE-227F-4C29-98D0-B6FFFF574DFB}" type="slidenum">
              <a:rPr lang="en-US" smtClean="0"/>
              <a:t>‹#›</a:t>
            </a:fld>
            <a:endParaRPr lang="en-US"/>
          </a:p>
        </p:txBody>
      </p:sp>
    </p:spTree>
    <p:extLst>
      <p:ext uri="{BB962C8B-B14F-4D97-AF65-F5344CB8AC3E}">
        <p14:creationId xmlns:p14="http://schemas.microsoft.com/office/powerpoint/2010/main" val="2664963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EC7CC7-9CB3-4D5C-8EC3-FC1FC4CA74AB}" type="datetimeFigureOut">
              <a:rPr lang="en-US" smtClean="0"/>
              <a:t>10/25/2017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5A84EE-227F-4C29-98D0-B6FFFF574DFB}" type="slidenum">
              <a:rPr lang="en-US" smtClean="0"/>
              <a:t>‹#›</a:t>
            </a:fld>
            <a:endParaRPr lang="en-US"/>
          </a:p>
        </p:txBody>
      </p:sp>
    </p:spTree>
    <p:extLst>
      <p:ext uri="{BB962C8B-B14F-4D97-AF65-F5344CB8AC3E}">
        <p14:creationId xmlns:p14="http://schemas.microsoft.com/office/powerpoint/2010/main" val="2946316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EC7CC7-9CB3-4D5C-8EC3-FC1FC4CA74AB}" type="datetimeFigureOut">
              <a:rPr lang="en-US" smtClean="0"/>
              <a:t>10/25/2017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5A84EE-227F-4C29-98D0-B6FFFF574DFB}" type="slidenum">
              <a:rPr lang="en-US" smtClean="0"/>
              <a:t>‹#›</a:t>
            </a:fld>
            <a:endParaRPr lang="en-US"/>
          </a:p>
        </p:txBody>
      </p:sp>
    </p:spTree>
    <p:extLst>
      <p:ext uri="{BB962C8B-B14F-4D97-AF65-F5344CB8AC3E}">
        <p14:creationId xmlns:p14="http://schemas.microsoft.com/office/powerpoint/2010/main" val="2712574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EC7CC7-9CB3-4D5C-8EC3-FC1FC4CA74AB}" type="datetimeFigureOut">
              <a:rPr lang="en-US" smtClean="0"/>
              <a:t>10/25/2017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5A84EE-227F-4C29-98D0-B6FFFF574DFB}" type="slidenum">
              <a:rPr lang="en-US" smtClean="0"/>
              <a:t>‹#›</a:t>
            </a:fld>
            <a:endParaRPr lang="en-US"/>
          </a:p>
        </p:txBody>
      </p:sp>
    </p:spTree>
    <p:extLst>
      <p:ext uri="{BB962C8B-B14F-4D97-AF65-F5344CB8AC3E}">
        <p14:creationId xmlns:p14="http://schemas.microsoft.com/office/powerpoint/2010/main" val="3867267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EC7CC7-9CB3-4D5C-8EC3-FC1FC4CA74AB}"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5A84EE-227F-4C29-98D0-B6FFFF574DFB}" type="slidenum">
              <a:rPr lang="en-US" smtClean="0"/>
              <a:t>‹#›</a:t>
            </a:fld>
            <a:endParaRPr lang="en-US"/>
          </a:p>
        </p:txBody>
      </p:sp>
    </p:spTree>
    <p:extLst>
      <p:ext uri="{BB962C8B-B14F-4D97-AF65-F5344CB8AC3E}">
        <p14:creationId xmlns:p14="http://schemas.microsoft.com/office/powerpoint/2010/main" val="814427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EC7CC7-9CB3-4D5C-8EC3-FC1FC4CA74AB}"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5A84EE-227F-4C29-98D0-B6FFFF574DFB}" type="slidenum">
              <a:rPr lang="en-US" smtClean="0"/>
              <a:t>‹#›</a:t>
            </a:fld>
            <a:endParaRPr lang="en-US"/>
          </a:p>
        </p:txBody>
      </p:sp>
    </p:spTree>
    <p:extLst>
      <p:ext uri="{BB962C8B-B14F-4D97-AF65-F5344CB8AC3E}">
        <p14:creationId xmlns:p14="http://schemas.microsoft.com/office/powerpoint/2010/main" val="587248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C7CC7-9CB3-4D5C-8EC3-FC1FC4CA74AB}" type="datetimeFigureOut">
              <a:rPr lang="en-US" smtClean="0"/>
              <a:t>10/25/2017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5A84EE-227F-4C29-98D0-B6FFFF574DFB}" type="slidenum">
              <a:rPr lang="en-US" smtClean="0"/>
              <a:t>‹#›</a:t>
            </a:fld>
            <a:endParaRPr lang="en-US"/>
          </a:p>
        </p:txBody>
      </p:sp>
    </p:spTree>
    <p:extLst>
      <p:ext uri="{BB962C8B-B14F-4D97-AF65-F5344CB8AC3E}">
        <p14:creationId xmlns:p14="http://schemas.microsoft.com/office/powerpoint/2010/main" val="16861546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43827-6461-4C35-B759-F308B2AC25AA}"/>
              </a:ext>
            </a:extLst>
          </p:cNvPr>
          <p:cNvSpPr>
            <a:spLocks noGrp="1"/>
          </p:cNvSpPr>
          <p:nvPr>
            <p:ph type="ctrTitle"/>
          </p:nvPr>
        </p:nvSpPr>
        <p:spPr>
          <a:xfrm>
            <a:off x="484909" y="1122363"/>
            <a:ext cx="11222182" cy="2387600"/>
          </a:xfrm>
        </p:spPr>
        <p:txBody>
          <a:bodyPr>
            <a:normAutofit fontScale="90000"/>
          </a:bodyPr>
          <a:lstStyle/>
          <a:p>
            <a:r>
              <a:rPr lang="en-US" dirty="0"/>
              <a:t>Combining Human and Machine Intelligence to Describe Images to People with Visual Impairments</a:t>
            </a:r>
          </a:p>
        </p:txBody>
      </p:sp>
      <p:sp>
        <p:nvSpPr>
          <p:cNvPr id="3" name="Subtitle 2">
            <a:extLst>
              <a:ext uri="{FF2B5EF4-FFF2-40B4-BE49-F238E27FC236}">
                <a16:creationId xmlns:a16="http://schemas.microsoft.com/office/drawing/2014/main" id="{9E589B49-4B0E-41E2-987F-0F799204D7EB}"/>
              </a:ext>
            </a:extLst>
          </p:cNvPr>
          <p:cNvSpPr>
            <a:spLocks noGrp="1"/>
          </p:cNvSpPr>
          <p:nvPr>
            <p:ph type="subTitle" idx="1"/>
          </p:nvPr>
        </p:nvSpPr>
        <p:spPr>
          <a:xfrm>
            <a:off x="1524000" y="3934543"/>
            <a:ext cx="9144000" cy="1655762"/>
          </a:xfrm>
        </p:spPr>
        <p:txBody>
          <a:bodyPr>
            <a:normAutofit/>
          </a:bodyPr>
          <a:lstStyle/>
          <a:p>
            <a:r>
              <a:rPr lang="en-US" sz="3200" dirty="0"/>
              <a:t>Meredith Ringel Morris</a:t>
            </a:r>
          </a:p>
          <a:p>
            <a:r>
              <a:rPr lang="en-US" sz="3200" dirty="0"/>
              <a:t>Microsoft Research</a:t>
            </a:r>
          </a:p>
        </p:txBody>
      </p:sp>
      <p:pic>
        <p:nvPicPr>
          <p:cNvPr id="5" name="Picture 4" descr="MSR HCI Group logo" title="MSR logo">
            <a:extLst>
              <a:ext uri="{FF2B5EF4-FFF2-40B4-BE49-F238E27FC236}">
                <a16:creationId xmlns:a16="http://schemas.microsoft.com/office/drawing/2014/main" id="{60B3F22A-D5ED-4487-946E-4C1D0D7731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32" y="3567332"/>
            <a:ext cx="3290668" cy="3290668"/>
          </a:xfrm>
          <a:prstGeom prst="rect">
            <a:avLst/>
          </a:prstGeom>
        </p:spPr>
      </p:pic>
    </p:spTree>
    <p:extLst>
      <p:ext uri="{BB962C8B-B14F-4D97-AF65-F5344CB8AC3E}">
        <p14:creationId xmlns:p14="http://schemas.microsoft.com/office/powerpoint/2010/main" val="795493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hoto of pasta with basil and pesto sauce" title="pasta"/>
          <p:cNvPicPr>
            <a:picLocks noChangeAspect="1"/>
          </p:cNvPicPr>
          <p:nvPr/>
        </p:nvPicPr>
        <p:blipFill>
          <a:blip r:embed="rId2"/>
          <a:stretch>
            <a:fillRect/>
          </a:stretch>
        </p:blipFill>
        <p:spPr>
          <a:xfrm>
            <a:off x="0" y="-862784"/>
            <a:ext cx="12192000" cy="9144000"/>
          </a:xfrm>
          <a:prstGeom prst="rect">
            <a:avLst/>
          </a:prstGeom>
        </p:spPr>
      </p:pic>
      <p:sp>
        <p:nvSpPr>
          <p:cNvPr id="16" name="TextBox 15"/>
          <p:cNvSpPr txBox="1"/>
          <p:nvPr/>
        </p:nvSpPr>
        <p:spPr>
          <a:xfrm>
            <a:off x="-271306" y="5618264"/>
            <a:ext cx="12734611" cy="912000"/>
          </a:xfrm>
          <a:prstGeom prst="rect">
            <a:avLst/>
          </a:prstGeom>
          <a:solidFill>
            <a:srgbClr val="00B0F0"/>
          </a:solidFill>
          <a:ln w="38100">
            <a:noFill/>
          </a:ln>
          <a:effectLst>
            <a:outerShdw blurRad="50800" dist="38100" dir="2700000" algn="tl" rotWithShape="0">
              <a:prstClr val="black">
                <a:alpha val="40000"/>
              </a:prstClr>
            </a:outerShdw>
          </a:effectLst>
        </p:spPr>
        <p:txBody>
          <a:bodyPr wrap="square" lIns="192000" rIns="192000" rtlCol="0" anchor="ctr">
            <a:noAutofit/>
          </a:bodyPr>
          <a:lstStyle/>
          <a:p>
            <a:pPr algn="ctr"/>
            <a:r>
              <a:rPr lang="en-CA" sz="3467" dirty="0">
                <a:latin typeface="Alegreya Sans Medium" panose="00000600000000000000" pitchFamily="2" charset="0"/>
              </a:rPr>
              <a:t>“I think it’s a plate of pasta and broccoli”</a:t>
            </a:r>
          </a:p>
        </p:txBody>
      </p:sp>
      <p:sp>
        <p:nvSpPr>
          <p:cNvPr id="12" name="Isosceles Triangle 11"/>
          <p:cNvSpPr/>
          <p:nvPr/>
        </p:nvSpPr>
        <p:spPr>
          <a:xfrm rot="1451239" flipV="1">
            <a:off x="6478494" y="2663494"/>
            <a:ext cx="956236" cy="1330761"/>
          </a:xfrm>
          <a:prstGeom prst="triangl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sp>
        <p:nvSpPr>
          <p:cNvPr id="13" name="Rectangle 12"/>
          <p:cNvSpPr/>
          <p:nvPr/>
        </p:nvSpPr>
        <p:spPr>
          <a:xfrm>
            <a:off x="5394761" y="127485"/>
            <a:ext cx="6614408" cy="2868076"/>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92000" tIns="96000" rIns="192000" bIns="96000" rtlCol="0" anchor="ctr"/>
          <a:lstStyle/>
          <a:p>
            <a:r>
              <a:rPr lang="en-CA" sz="3467" dirty="0">
                <a:solidFill>
                  <a:srgbClr val="00B0F0"/>
                </a:solidFill>
                <a:latin typeface="Alegreya Sans Medium" panose="00000600000000000000" pitchFamily="2" charset="0"/>
                <a:cs typeface="Alegreya Sans Thin"/>
              </a:rPr>
              <a:t>@</a:t>
            </a:r>
            <a:r>
              <a:rPr lang="en-CA" sz="3467" dirty="0" err="1">
                <a:solidFill>
                  <a:srgbClr val="00B0F0"/>
                </a:solidFill>
                <a:latin typeface="Alegreya Sans Medium" panose="00000600000000000000" pitchFamily="2" charset="0"/>
                <a:cs typeface="Alegreya Sans Thin"/>
              </a:rPr>
              <a:t>WholeFoodsMarket</a:t>
            </a:r>
            <a:r>
              <a:rPr lang="en-CA" sz="3467" dirty="0">
                <a:solidFill>
                  <a:srgbClr val="00B0F0"/>
                </a:solidFill>
                <a:latin typeface="Alegreya Sans Medium" panose="00000600000000000000" pitchFamily="2" charset="0"/>
                <a:cs typeface="Alegreya Sans Thin"/>
              </a:rPr>
              <a:t> </a:t>
            </a:r>
            <a:r>
              <a:rPr lang="en-CA" sz="3467" dirty="0">
                <a:solidFill>
                  <a:schemeClr val="tx1">
                    <a:lumMod val="65000"/>
                    <a:lumOff val="35000"/>
                  </a:schemeClr>
                </a:solidFill>
                <a:latin typeface="Alegreya Sans Medium" panose="00000600000000000000" pitchFamily="2" charset="0"/>
                <a:cs typeface="Alegreya Sans Thin"/>
              </a:rPr>
              <a:t>Ready for #summer  entertaining? Plan w/ special diets in mind.  #</a:t>
            </a:r>
            <a:r>
              <a:rPr lang="en-CA" sz="3467" dirty="0" err="1">
                <a:solidFill>
                  <a:schemeClr val="tx1">
                    <a:lumMod val="65000"/>
                    <a:lumOff val="35000"/>
                  </a:schemeClr>
                </a:solidFill>
                <a:latin typeface="Alegreya Sans Medium" panose="00000600000000000000" pitchFamily="2" charset="0"/>
                <a:cs typeface="Alegreya Sans Thin"/>
              </a:rPr>
              <a:t>glutenfree</a:t>
            </a:r>
            <a:r>
              <a:rPr lang="en-CA" sz="3467" dirty="0">
                <a:solidFill>
                  <a:schemeClr val="tx1">
                    <a:lumMod val="65000"/>
                    <a:lumOff val="35000"/>
                  </a:schemeClr>
                </a:solidFill>
                <a:latin typeface="Alegreya Sans Medium" panose="00000600000000000000" pitchFamily="2" charset="0"/>
                <a:cs typeface="Alegreya Sans Thin"/>
              </a:rPr>
              <a:t> #paleo #vegan</a:t>
            </a:r>
          </a:p>
        </p:txBody>
      </p:sp>
      <p:sp>
        <p:nvSpPr>
          <p:cNvPr id="14" name="Rectangle 13"/>
          <p:cNvSpPr/>
          <p:nvPr/>
        </p:nvSpPr>
        <p:spPr>
          <a:xfrm>
            <a:off x="6773332" y="2915877"/>
            <a:ext cx="792000" cy="796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spTree>
    <p:extLst>
      <p:ext uri="{BB962C8B-B14F-4D97-AF65-F5344CB8AC3E}">
        <p14:creationId xmlns:p14="http://schemas.microsoft.com/office/powerpoint/2010/main" val="1433726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hoto of Hillary Clinton in black adn white on a stage for a rally" title="HRC"/>
          <p:cNvPicPr>
            <a:picLocks noChangeAspect="1"/>
          </p:cNvPicPr>
          <p:nvPr/>
        </p:nvPicPr>
        <p:blipFill>
          <a:blip r:embed="rId3"/>
          <a:stretch>
            <a:fillRect/>
          </a:stretch>
        </p:blipFill>
        <p:spPr>
          <a:xfrm>
            <a:off x="-2115435" y="-2717800"/>
            <a:ext cx="14335697" cy="9575800"/>
          </a:xfrm>
          <a:prstGeom prst="rect">
            <a:avLst/>
          </a:prstGeom>
        </p:spPr>
      </p:pic>
      <p:sp>
        <p:nvSpPr>
          <p:cNvPr id="16" name="TextBox 15"/>
          <p:cNvSpPr txBox="1"/>
          <p:nvPr/>
        </p:nvSpPr>
        <p:spPr>
          <a:xfrm>
            <a:off x="-542611" y="4822745"/>
            <a:ext cx="12734611" cy="1390003"/>
          </a:xfrm>
          <a:prstGeom prst="rect">
            <a:avLst/>
          </a:prstGeom>
          <a:solidFill>
            <a:srgbClr val="00B0F0"/>
          </a:solidFill>
          <a:ln w="38100">
            <a:noFill/>
          </a:ln>
          <a:effectLst>
            <a:outerShdw blurRad="50800" dist="38100" dir="2700000" algn="tl" rotWithShape="0">
              <a:prstClr val="black">
                <a:alpha val="40000"/>
              </a:prstClr>
            </a:outerShdw>
          </a:effectLst>
        </p:spPr>
        <p:txBody>
          <a:bodyPr wrap="square" lIns="192000" rIns="192000" rtlCol="0" anchor="ctr">
            <a:noAutofit/>
          </a:bodyPr>
          <a:lstStyle/>
          <a:p>
            <a:pPr algn="ctr"/>
            <a:r>
              <a:rPr lang="en-CA" sz="3467" dirty="0">
                <a:latin typeface="Alegreya Sans Medium" panose="00000600000000000000" pitchFamily="2" charset="0"/>
              </a:rPr>
              <a:t>“I’m not really confident, but I think </a:t>
            </a:r>
          </a:p>
          <a:p>
            <a:pPr algn="ctr"/>
            <a:r>
              <a:rPr lang="en-CA" sz="3467" dirty="0">
                <a:latin typeface="Alegreya Sans Medium" panose="00000600000000000000" pitchFamily="2" charset="0"/>
              </a:rPr>
              <a:t>it’s a man doing a trick on a skateboard at night.”</a:t>
            </a:r>
          </a:p>
        </p:txBody>
      </p:sp>
      <p:sp>
        <p:nvSpPr>
          <p:cNvPr id="10" name="Isosceles Triangle 9"/>
          <p:cNvSpPr/>
          <p:nvPr/>
        </p:nvSpPr>
        <p:spPr>
          <a:xfrm rot="1451239" flipV="1">
            <a:off x="6478494" y="2663494"/>
            <a:ext cx="956236" cy="1330761"/>
          </a:xfrm>
          <a:prstGeom prst="triangl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sp>
        <p:nvSpPr>
          <p:cNvPr id="13" name="Rectangle 12"/>
          <p:cNvSpPr/>
          <p:nvPr/>
        </p:nvSpPr>
        <p:spPr>
          <a:xfrm>
            <a:off x="6108701" y="368089"/>
            <a:ext cx="5008780" cy="2619803"/>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92000" tIns="96000" rIns="192000" bIns="96000" rtlCol="0" anchor="ctr"/>
          <a:lstStyle/>
          <a:p>
            <a:pPr algn="just"/>
            <a:r>
              <a:rPr lang="en-CA" sz="3467" dirty="0">
                <a:solidFill>
                  <a:srgbClr val="00B0F0"/>
                </a:solidFill>
                <a:latin typeface="Alegreya Sans Medium" panose="00000600000000000000" pitchFamily="2" charset="0"/>
                <a:cs typeface="Alegreya Sans Thin"/>
              </a:rPr>
              <a:t>@</a:t>
            </a:r>
            <a:r>
              <a:rPr lang="en-CA" sz="3467" dirty="0" err="1">
                <a:solidFill>
                  <a:srgbClr val="00B0F0"/>
                </a:solidFill>
                <a:latin typeface="Alegreya Sans Medium" panose="00000600000000000000" pitchFamily="2" charset="0"/>
                <a:cs typeface="Alegreya Sans Thin"/>
              </a:rPr>
              <a:t>HillaryClinton</a:t>
            </a:r>
            <a:r>
              <a:rPr lang="en-CA" sz="3467" dirty="0">
                <a:solidFill>
                  <a:srgbClr val="00B0F0"/>
                </a:solidFill>
                <a:latin typeface="Alegreya Sans Medium" panose="00000600000000000000" pitchFamily="2" charset="0"/>
                <a:cs typeface="Alegreya Sans Thin"/>
              </a:rPr>
              <a:t> </a:t>
            </a:r>
            <a:r>
              <a:rPr lang="en-CA" sz="3467" dirty="0">
                <a:solidFill>
                  <a:schemeClr val="tx1">
                    <a:lumMod val="65000"/>
                    <a:lumOff val="35000"/>
                  </a:schemeClr>
                </a:solidFill>
                <a:latin typeface="Alegreya Sans Medium" panose="00000600000000000000" pitchFamily="2" charset="0"/>
                <a:cs typeface="Alegreya Sans Thin"/>
              </a:rPr>
              <a:t>Some on the other side may say our best days are behind us. Let's prove them wrong.</a:t>
            </a:r>
          </a:p>
        </p:txBody>
      </p:sp>
      <p:sp>
        <p:nvSpPr>
          <p:cNvPr id="9" name="Rectangle 8"/>
          <p:cNvSpPr/>
          <p:nvPr/>
        </p:nvSpPr>
        <p:spPr>
          <a:xfrm>
            <a:off x="6773332" y="2915877"/>
            <a:ext cx="792000" cy="796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spTree>
    <p:extLst>
      <p:ext uri="{BB962C8B-B14F-4D97-AF65-F5344CB8AC3E}">
        <p14:creationId xmlns:p14="http://schemas.microsoft.com/office/powerpoint/2010/main" val="2997483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141" y="1504692"/>
            <a:ext cx="11951764" cy="3231397"/>
          </a:xfrm>
          <a:prstGeom prst="rect">
            <a:avLst/>
          </a:prstGeom>
        </p:spPr>
        <p:txBody>
          <a:bodyPr wrap="square">
            <a:spAutoFit/>
          </a:bodyPr>
          <a:lstStyle/>
          <a:p>
            <a:pPr algn="ctr">
              <a:spcAft>
                <a:spcPts val="800"/>
              </a:spcAft>
            </a:pPr>
            <a:r>
              <a:rPr lang="en-US" sz="4933" dirty="0"/>
              <a:t>“If you say, there’s an older man on a skateboard  at night that would make more sense. That’s the way I take ‘our best days are </a:t>
            </a:r>
          </a:p>
          <a:p>
            <a:pPr algn="ctr">
              <a:spcAft>
                <a:spcPts val="800"/>
              </a:spcAft>
            </a:pPr>
            <a:r>
              <a:rPr lang="en-US" sz="4933" dirty="0"/>
              <a:t>behind us’ because I’m an old lady…”  (P3)</a:t>
            </a:r>
            <a:endParaRPr lang="en-CA" sz="4933" dirty="0">
              <a:ea typeface="Times New Roman" panose="02020603050405020304" pitchFamily="18" charset="0"/>
            </a:endParaRPr>
          </a:p>
        </p:txBody>
      </p:sp>
    </p:spTree>
    <p:extLst>
      <p:ext uri="{BB962C8B-B14F-4D97-AF65-F5344CB8AC3E}">
        <p14:creationId xmlns:p14="http://schemas.microsoft.com/office/powerpoint/2010/main" val="2821638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4502" y="2214563"/>
            <a:ext cx="11302999" cy="2369688"/>
          </a:xfrm>
          <a:prstGeom prst="rect">
            <a:avLst/>
          </a:prstGeom>
        </p:spPr>
        <p:txBody>
          <a:bodyPr wrap="square">
            <a:spAutoFit/>
          </a:bodyPr>
          <a:lstStyle/>
          <a:p>
            <a:pPr algn="ctr">
              <a:spcAft>
                <a:spcPts val="800"/>
              </a:spcAft>
            </a:pPr>
            <a:r>
              <a:rPr lang="en-US" sz="4933" dirty="0">
                <a:latin typeface="Alegreya Sans Thin" panose="00000300000000000000" pitchFamily="2" charset="0"/>
              </a:rPr>
              <a:t>“</a:t>
            </a:r>
            <a:r>
              <a:rPr lang="en-CA" sz="4933" dirty="0">
                <a:latin typeface="Alegreya Sans Thin" panose="00000300000000000000" pitchFamily="2" charset="0"/>
              </a:rPr>
              <a:t>I probably would have just retweeted it thinking it was a photo of a skateboarder” </a:t>
            </a:r>
            <a:r>
              <a:rPr lang="en-US" sz="4933" dirty="0">
                <a:latin typeface="Alegreya Sans Thin" panose="00000300000000000000" pitchFamily="2" charset="0"/>
              </a:rPr>
              <a:t>(P3)</a:t>
            </a:r>
            <a:endParaRPr lang="en-CA" sz="4933" dirty="0">
              <a:latin typeface="Alegreya Sans Thin" panose="00000300000000000000" pitchFamily="2" charset="0"/>
              <a:ea typeface="Times New Roman" panose="02020603050405020304" pitchFamily="18" charset="0"/>
            </a:endParaRPr>
          </a:p>
        </p:txBody>
      </p:sp>
    </p:spTree>
    <p:extLst>
      <p:ext uri="{BB962C8B-B14F-4D97-AF65-F5344CB8AC3E}">
        <p14:creationId xmlns:p14="http://schemas.microsoft.com/office/powerpoint/2010/main" val="3378087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hoto of two images of the statue David superimposed to look like they are holding hands together" title="davids"/>
          <p:cNvPicPr>
            <a:picLocks noChangeAspect="1"/>
          </p:cNvPicPr>
          <p:nvPr/>
        </p:nvPicPr>
        <p:blipFill>
          <a:blip r:embed="rId2"/>
          <a:stretch>
            <a:fillRect/>
          </a:stretch>
        </p:blipFill>
        <p:spPr>
          <a:xfrm>
            <a:off x="-105061" y="-174349"/>
            <a:ext cx="12557765" cy="7032349"/>
          </a:xfrm>
          <a:prstGeom prst="rect">
            <a:avLst/>
          </a:prstGeom>
        </p:spPr>
      </p:pic>
      <p:sp>
        <p:nvSpPr>
          <p:cNvPr id="9" name="Isosceles Triangle 8"/>
          <p:cNvSpPr/>
          <p:nvPr/>
        </p:nvSpPr>
        <p:spPr>
          <a:xfrm rot="1451239" flipV="1">
            <a:off x="8504143" y="2201613"/>
            <a:ext cx="956236" cy="1330761"/>
          </a:xfrm>
          <a:prstGeom prst="triangl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sp>
        <p:nvSpPr>
          <p:cNvPr id="11" name="Rectangle 10"/>
          <p:cNvSpPr/>
          <p:nvPr/>
        </p:nvSpPr>
        <p:spPr>
          <a:xfrm>
            <a:off x="8134350" y="338219"/>
            <a:ext cx="4051300" cy="2187792"/>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92000" tIns="96000" rIns="192000" bIns="96000" rtlCol="0" anchor="ctr"/>
          <a:lstStyle/>
          <a:p>
            <a:pPr algn="just"/>
            <a:r>
              <a:rPr lang="en-CA" sz="3467" dirty="0">
                <a:solidFill>
                  <a:srgbClr val="00B0F0"/>
                </a:solidFill>
                <a:latin typeface="Alegreya Sans Medium" panose="00000600000000000000" pitchFamily="2" charset="0"/>
                <a:cs typeface="Alegreya Sans Thin"/>
              </a:rPr>
              <a:t>@</a:t>
            </a:r>
            <a:r>
              <a:rPr lang="en-CA" sz="3467" dirty="0" err="1">
                <a:solidFill>
                  <a:srgbClr val="00B0F0"/>
                </a:solidFill>
                <a:latin typeface="Alegreya Sans Medium" panose="00000600000000000000" pitchFamily="2" charset="0"/>
                <a:cs typeface="Alegreya Sans Thin"/>
              </a:rPr>
              <a:t>NewYorkTimes</a:t>
            </a:r>
            <a:r>
              <a:rPr lang="en-CA" sz="3467" dirty="0">
                <a:solidFill>
                  <a:srgbClr val="00B0F0"/>
                </a:solidFill>
                <a:latin typeface="Alegreya Sans Medium" panose="00000600000000000000" pitchFamily="2" charset="0"/>
                <a:cs typeface="Alegreya Sans Thin"/>
              </a:rPr>
              <a:t> </a:t>
            </a:r>
            <a:r>
              <a:rPr lang="en-CA" sz="3467" dirty="0">
                <a:solidFill>
                  <a:schemeClr val="tx1">
                    <a:lumMod val="65000"/>
                    <a:lumOff val="35000"/>
                  </a:schemeClr>
                </a:solidFill>
                <a:latin typeface="Alegreya Sans Medium" panose="00000600000000000000" pitchFamily="2" charset="0"/>
                <a:cs typeface="Alegreya Sans Thin"/>
              </a:rPr>
              <a:t>Why isn’t Italy kinder to gays?</a:t>
            </a:r>
          </a:p>
        </p:txBody>
      </p:sp>
      <p:sp>
        <p:nvSpPr>
          <p:cNvPr id="13" name="Rectangle 12"/>
          <p:cNvSpPr/>
          <p:nvPr/>
        </p:nvSpPr>
        <p:spPr>
          <a:xfrm>
            <a:off x="8798981" y="2453995"/>
            <a:ext cx="792000" cy="796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sp>
        <p:nvSpPr>
          <p:cNvPr id="14" name="TextBox 13"/>
          <p:cNvSpPr txBox="1"/>
          <p:nvPr/>
        </p:nvSpPr>
        <p:spPr>
          <a:xfrm>
            <a:off x="-351539" y="4822745"/>
            <a:ext cx="12734611" cy="1390003"/>
          </a:xfrm>
          <a:prstGeom prst="rect">
            <a:avLst/>
          </a:prstGeom>
          <a:solidFill>
            <a:srgbClr val="00B0F0"/>
          </a:solidFill>
          <a:ln w="38100">
            <a:noFill/>
          </a:ln>
          <a:effectLst>
            <a:outerShdw blurRad="50800" dist="38100" dir="2700000" algn="tl" rotWithShape="0">
              <a:prstClr val="black">
                <a:alpha val="40000"/>
              </a:prstClr>
            </a:outerShdw>
          </a:effectLst>
        </p:spPr>
        <p:txBody>
          <a:bodyPr wrap="square" lIns="192000" rIns="192000" rtlCol="0" anchor="ctr">
            <a:noAutofit/>
          </a:bodyPr>
          <a:lstStyle/>
          <a:p>
            <a:pPr algn="ctr"/>
            <a:r>
              <a:rPr lang="en-CA" sz="3467" dirty="0">
                <a:latin typeface="Alegreya Sans Medium" panose="00000600000000000000" pitchFamily="2" charset="0"/>
              </a:rPr>
              <a:t>I'm not really confident, but I think it's a person </a:t>
            </a:r>
          </a:p>
          <a:p>
            <a:pPr algn="ctr"/>
            <a:r>
              <a:rPr lang="en-CA" sz="3467" dirty="0">
                <a:latin typeface="Alegreya Sans Medium" panose="00000600000000000000" pitchFamily="2" charset="0"/>
              </a:rPr>
              <a:t>holding a tennis racquet and she seems neutral face.</a:t>
            </a:r>
          </a:p>
        </p:txBody>
      </p:sp>
    </p:spTree>
    <p:extLst>
      <p:ext uri="{BB962C8B-B14F-4D97-AF65-F5344CB8AC3E}">
        <p14:creationId xmlns:p14="http://schemas.microsoft.com/office/powerpoint/2010/main" val="3970767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34610" y="1770480"/>
            <a:ext cx="8922783" cy="2472280"/>
          </a:xfrm>
          <a:prstGeom prst="rect">
            <a:avLst/>
          </a:prstGeom>
        </p:spPr>
        <p:txBody>
          <a:bodyPr wrap="square">
            <a:spAutoFit/>
          </a:bodyPr>
          <a:lstStyle/>
          <a:p>
            <a:pPr algn="ctr">
              <a:spcAft>
                <a:spcPts val="800"/>
              </a:spcAft>
            </a:pPr>
            <a:r>
              <a:rPr lang="en-CA" sz="4933" dirty="0"/>
              <a:t>“Okay, so it’s a tennis player. </a:t>
            </a:r>
          </a:p>
          <a:p>
            <a:pPr algn="ctr">
              <a:spcAft>
                <a:spcPts val="800"/>
              </a:spcAft>
            </a:pPr>
            <a:r>
              <a:rPr lang="en-CA" sz="4933" dirty="0"/>
              <a:t>Who, if I recognized tennis players, maybe she’s gay.” (P2)</a:t>
            </a:r>
            <a:endParaRPr lang="en-CA" sz="4933" dirty="0">
              <a:ea typeface="Times New Roman" panose="02020603050405020304" pitchFamily="18" charset="0"/>
            </a:endParaRPr>
          </a:p>
        </p:txBody>
      </p:sp>
    </p:spTree>
    <p:extLst>
      <p:ext uri="{BB962C8B-B14F-4D97-AF65-F5344CB8AC3E}">
        <p14:creationId xmlns:p14="http://schemas.microsoft.com/office/powerpoint/2010/main" val="1655050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3294" y="926492"/>
            <a:ext cx="11361336" cy="4954818"/>
          </a:xfrm>
          <a:prstGeom prst="rect">
            <a:avLst/>
          </a:prstGeom>
        </p:spPr>
        <p:txBody>
          <a:bodyPr wrap="square">
            <a:spAutoFit/>
          </a:bodyPr>
          <a:lstStyle/>
          <a:p>
            <a:pPr algn="ctr">
              <a:spcAft>
                <a:spcPts val="800"/>
              </a:spcAft>
            </a:pPr>
            <a:r>
              <a:rPr lang="en-CA" sz="4933" dirty="0"/>
              <a:t>“Why is a tennis racket involved in this story? The way pictures are eye catching to people, it would engage a different side </a:t>
            </a:r>
          </a:p>
          <a:p>
            <a:pPr algn="ctr">
              <a:spcAft>
                <a:spcPts val="800"/>
              </a:spcAft>
            </a:pPr>
            <a:r>
              <a:rPr lang="en-CA" sz="4933" dirty="0"/>
              <a:t>of my perception. Saying, oh tennis racket. </a:t>
            </a:r>
          </a:p>
          <a:p>
            <a:pPr algn="ctr">
              <a:spcAft>
                <a:spcPts val="800"/>
              </a:spcAft>
            </a:pPr>
            <a:r>
              <a:rPr lang="en-CA" sz="4933" dirty="0"/>
              <a:t>I don’t play tennis, but maybe that’s </a:t>
            </a:r>
          </a:p>
          <a:p>
            <a:pPr algn="ctr">
              <a:spcAft>
                <a:spcPts val="800"/>
              </a:spcAft>
            </a:pPr>
            <a:r>
              <a:rPr lang="en-CA" sz="4933" dirty="0"/>
              <a:t>even more interesting than I thought.” (P5)</a:t>
            </a:r>
            <a:endParaRPr lang="en-CA" sz="4933" dirty="0">
              <a:ea typeface="Times New Roman" panose="02020603050405020304" pitchFamily="18" charset="0"/>
            </a:endParaRPr>
          </a:p>
        </p:txBody>
      </p:sp>
    </p:spTree>
    <p:extLst>
      <p:ext uri="{BB962C8B-B14F-4D97-AF65-F5344CB8AC3E}">
        <p14:creationId xmlns:p14="http://schemas.microsoft.com/office/powerpoint/2010/main" val="809516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570" y="934106"/>
            <a:ext cx="11816861" cy="4298293"/>
          </a:xfrm>
          <a:prstGeom prst="rect">
            <a:avLst/>
          </a:prstGeom>
        </p:spPr>
        <p:txBody>
          <a:bodyPr wrap="square">
            <a:spAutoFit/>
          </a:bodyPr>
          <a:lstStyle/>
          <a:p>
            <a:pPr algn="ctr">
              <a:spcAft>
                <a:spcPts val="800"/>
              </a:spcAft>
            </a:pPr>
            <a:r>
              <a:rPr lang="en-US" sz="4933" dirty="0">
                <a:ea typeface="Times New Roman" panose="02020603050405020304" pitchFamily="18" charset="0"/>
              </a:rPr>
              <a:t>“I have to trust them because </a:t>
            </a:r>
          </a:p>
          <a:p>
            <a:pPr algn="ctr">
              <a:spcAft>
                <a:spcPts val="800"/>
              </a:spcAft>
            </a:pPr>
            <a:r>
              <a:rPr lang="en-US" sz="4933" dirty="0">
                <a:ea typeface="Times New Roman" panose="02020603050405020304" pitchFamily="18" charset="0"/>
              </a:rPr>
              <a:t>I don’t have any form of reference […] </a:t>
            </a:r>
          </a:p>
          <a:p>
            <a:pPr algn="ctr">
              <a:spcAft>
                <a:spcPts val="800"/>
              </a:spcAft>
            </a:pPr>
            <a:r>
              <a:rPr lang="en-US" sz="4933" dirty="0">
                <a:ea typeface="Times New Roman" panose="02020603050405020304" pitchFamily="18" charset="0"/>
              </a:rPr>
              <a:t>Unless somebody sighted were saying, </a:t>
            </a:r>
          </a:p>
          <a:p>
            <a:pPr algn="ctr">
              <a:spcAft>
                <a:spcPts val="800"/>
              </a:spcAft>
            </a:pPr>
            <a:r>
              <a:rPr lang="en-US" sz="4933" dirty="0">
                <a:ea typeface="Times New Roman" panose="02020603050405020304" pitchFamily="18" charset="0"/>
              </a:rPr>
              <a:t>‘I don’t know why they said that, </a:t>
            </a:r>
          </a:p>
          <a:p>
            <a:pPr algn="ctr">
              <a:spcAft>
                <a:spcPts val="800"/>
              </a:spcAft>
            </a:pPr>
            <a:r>
              <a:rPr lang="en-US" sz="4933" dirty="0">
                <a:ea typeface="Times New Roman" panose="02020603050405020304" pitchFamily="18" charset="0"/>
              </a:rPr>
              <a:t>that’s not what it is at all…’” (P1)</a:t>
            </a:r>
            <a:endParaRPr lang="en-CA" sz="4933" dirty="0">
              <a:ea typeface="Times New Roman" panose="02020603050405020304" pitchFamily="18" charset="0"/>
            </a:endParaRPr>
          </a:p>
        </p:txBody>
      </p:sp>
    </p:spTree>
    <p:extLst>
      <p:ext uri="{BB962C8B-B14F-4D97-AF65-F5344CB8AC3E}">
        <p14:creationId xmlns:p14="http://schemas.microsoft.com/office/powerpoint/2010/main" val="623971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95911" y="2214067"/>
            <a:ext cx="10000180" cy="1713161"/>
          </a:xfrm>
          <a:prstGeom prst="rect">
            <a:avLst/>
          </a:prstGeom>
        </p:spPr>
        <p:txBody>
          <a:bodyPr wrap="square">
            <a:spAutoFit/>
          </a:bodyPr>
          <a:lstStyle/>
          <a:p>
            <a:pPr algn="ctr">
              <a:spcAft>
                <a:spcPts val="800"/>
              </a:spcAft>
            </a:pPr>
            <a:r>
              <a:rPr lang="en-US" sz="4933" dirty="0">
                <a:ea typeface="Times New Roman" panose="02020603050405020304" pitchFamily="18" charset="0"/>
              </a:rPr>
              <a:t>“I felt pretty confident about </a:t>
            </a:r>
          </a:p>
          <a:p>
            <a:pPr algn="ctr">
              <a:spcAft>
                <a:spcPts val="800"/>
              </a:spcAft>
            </a:pPr>
            <a:r>
              <a:rPr lang="en-US" sz="4933" dirty="0">
                <a:ea typeface="Times New Roman" panose="02020603050405020304" pitchFamily="18" charset="0"/>
              </a:rPr>
              <a:t>them being accurate” (P2)</a:t>
            </a:r>
            <a:endParaRPr lang="en-CA" sz="4933" dirty="0">
              <a:ea typeface="Times New Roman" panose="02020603050405020304" pitchFamily="18" charset="0"/>
            </a:endParaRPr>
          </a:p>
        </p:txBody>
      </p:sp>
    </p:spTree>
    <p:extLst>
      <p:ext uri="{BB962C8B-B14F-4D97-AF65-F5344CB8AC3E}">
        <p14:creationId xmlns:p14="http://schemas.microsoft.com/office/powerpoint/2010/main" val="2052102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383975" y="2663598"/>
            <a:ext cx="4561444" cy="4561444"/>
          </a:xfrm>
          <a:prstGeom prst="rect">
            <a:avLst/>
          </a:prstGeom>
        </p:spPr>
      </p:pic>
      <p:sp>
        <p:nvSpPr>
          <p:cNvPr id="5" name="TextBox 4"/>
          <p:cNvSpPr txBox="1"/>
          <p:nvPr/>
        </p:nvSpPr>
        <p:spPr>
          <a:xfrm>
            <a:off x="545938" y="700562"/>
            <a:ext cx="10624257" cy="954107"/>
          </a:xfrm>
          <a:prstGeom prst="rect">
            <a:avLst/>
          </a:prstGeom>
          <a:noFill/>
        </p:spPr>
        <p:txBody>
          <a:bodyPr wrap="square" rtlCol="0">
            <a:spAutoFit/>
          </a:bodyPr>
          <a:lstStyle/>
          <a:p>
            <a:r>
              <a:rPr lang="en-US" sz="5600" dirty="0">
                <a:cs typeface="Alegreya Sans Thin"/>
              </a:rPr>
              <a:t>Study Two: </a:t>
            </a:r>
          </a:p>
        </p:txBody>
      </p:sp>
      <p:sp>
        <p:nvSpPr>
          <p:cNvPr id="25" name="Rectangle 24"/>
          <p:cNvSpPr/>
          <p:nvPr/>
        </p:nvSpPr>
        <p:spPr>
          <a:xfrm>
            <a:off x="545937" y="1474870"/>
            <a:ext cx="10057976" cy="1446550"/>
          </a:xfrm>
          <a:prstGeom prst="rect">
            <a:avLst/>
          </a:prstGeom>
        </p:spPr>
        <p:txBody>
          <a:bodyPr wrap="square">
            <a:spAutoFit/>
          </a:bodyPr>
          <a:lstStyle/>
          <a:p>
            <a:r>
              <a:rPr lang="en-US" sz="8800" dirty="0">
                <a:cs typeface="Alegreya Sans Light"/>
              </a:rPr>
              <a:t>Online Experiment</a:t>
            </a:r>
          </a:p>
        </p:txBody>
      </p:sp>
    </p:spTree>
    <p:extLst>
      <p:ext uri="{BB962C8B-B14F-4D97-AF65-F5344CB8AC3E}">
        <p14:creationId xmlns:p14="http://schemas.microsoft.com/office/powerpoint/2010/main" val="882611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phone full of instagram photos" title="mobile phone">
            <a:extLst>
              <a:ext uri="{FF2B5EF4-FFF2-40B4-BE49-F238E27FC236}">
                <a16:creationId xmlns:a16="http://schemas.microsoft.com/office/drawing/2014/main" id="{451C7FE7-C064-42F6-9B35-7624EDBF03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642" t="-373" r="20593" b="373"/>
          <a:stretch/>
        </p:blipFill>
        <p:spPr bwMode="auto">
          <a:xfrm>
            <a:off x="3431783" y="0"/>
            <a:ext cx="2607013" cy="26625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browser showing a news website full of photos" title="web browser">
            <a:extLst>
              <a:ext uri="{FF2B5EF4-FFF2-40B4-BE49-F238E27FC236}">
                <a16:creationId xmlns:a16="http://schemas.microsoft.com/office/drawing/2014/main" id="{1861D881-69FA-41D3-AF3E-C04C6738D2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9967" y="-18399"/>
            <a:ext cx="6007947" cy="37569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twitter feed full of images" title="twitter feed">
            <a:extLst>
              <a:ext uri="{FF2B5EF4-FFF2-40B4-BE49-F238E27FC236}">
                <a16:creationId xmlns:a16="http://schemas.microsoft.com/office/drawing/2014/main" id="{ED44EFD0-1532-4454-9B7A-A2F20746E4FF}"/>
              </a:ext>
            </a:extLst>
          </p:cNvPr>
          <p:cNvPicPr>
            <a:picLocks noChangeAspect="1"/>
          </p:cNvPicPr>
          <p:nvPr/>
        </p:nvPicPr>
        <p:blipFill>
          <a:blip r:embed="rId5"/>
          <a:stretch>
            <a:fillRect/>
          </a:stretch>
        </p:blipFill>
        <p:spPr>
          <a:xfrm>
            <a:off x="0" y="-8669"/>
            <a:ext cx="3330612" cy="6858000"/>
          </a:xfrm>
          <a:prstGeom prst="rect">
            <a:avLst/>
          </a:prstGeom>
        </p:spPr>
      </p:pic>
      <p:pic>
        <p:nvPicPr>
          <p:cNvPr id="1032" name="Picture 8" descr="a powerpoint deck of image-heavy slides" title="digital documents">
            <a:extLst>
              <a:ext uri="{FF2B5EF4-FFF2-40B4-BE49-F238E27FC236}">
                <a16:creationId xmlns:a16="http://schemas.microsoft.com/office/drawing/2014/main" id="{5647C493-50A6-4EAD-B3AB-66E727FF9F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7709" y="3884154"/>
            <a:ext cx="5674291" cy="29450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n ipad with a digital textbook showing pictures of human anatomy" title="eReader">
            <a:extLst>
              <a:ext uri="{FF2B5EF4-FFF2-40B4-BE49-F238E27FC236}">
                <a16:creationId xmlns:a16="http://schemas.microsoft.com/office/drawing/2014/main" id="{CA525860-DEF6-4DE0-99B0-7F9415054C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9743" y="2396363"/>
            <a:ext cx="3617923" cy="4578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138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03669" y="480226"/>
            <a:ext cx="6563931" cy="1077218"/>
          </a:xfrm>
          <a:prstGeom prst="rect">
            <a:avLst/>
          </a:prstGeom>
          <a:noFill/>
        </p:spPr>
        <p:txBody>
          <a:bodyPr wrap="square" rtlCol="0">
            <a:spAutoFit/>
          </a:bodyPr>
          <a:lstStyle/>
          <a:p>
            <a:r>
              <a:rPr lang="en-US" sz="6400" dirty="0">
                <a:cs typeface="Alegreya Sans Light"/>
              </a:rPr>
              <a:t>Framing Effects</a:t>
            </a:r>
          </a:p>
        </p:txBody>
      </p:sp>
      <p:sp>
        <p:nvSpPr>
          <p:cNvPr id="3" name="Rectangle 2"/>
          <p:cNvSpPr/>
          <p:nvPr/>
        </p:nvSpPr>
        <p:spPr>
          <a:xfrm>
            <a:off x="977399" y="2188074"/>
            <a:ext cx="10237204" cy="3508461"/>
          </a:xfrm>
          <a:prstGeom prst="rect">
            <a:avLst/>
          </a:prstGeom>
        </p:spPr>
        <p:txBody>
          <a:bodyPr wrap="square">
            <a:spAutoFit/>
          </a:bodyPr>
          <a:lstStyle/>
          <a:p>
            <a:pPr algn="ctr">
              <a:lnSpc>
                <a:spcPct val="150000"/>
              </a:lnSpc>
            </a:pPr>
            <a:r>
              <a:rPr lang="en-CA" sz="4933" dirty="0"/>
              <a:t>X% chance of dying  </a:t>
            </a:r>
          </a:p>
          <a:p>
            <a:pPr algn="ctr">
              <a:lnSpc>
                <a:spcPct val="150000"/>
              </a:lnSpc>
            </a:pPr>
            <a:r>
              <a:rPr lang="en-CA" sz="4933" dirty="0"/>
              <a:t>vs.</a:t>
            </a:r>
          </a:p>
          <a:p>
            <a:pPr algn="ctr">
              <a:lnSpc>
                <a:spcPct val="150000"/>
              </a:lnSpc>
            </a:pPr>
            <a:r>
              <a:rPr lang="en-CA" sz="4933" dirty="0"/>
              <a:t> Y% chance of surviving</a:t>
            </a:r>
          </a:p>
        </p:txBody>
      </p:sp>
    </p:spTree>
    <p:extLst>
      <p:ext uri="{BB962C8B-B14F-4D97-AF65-F5344CB8AC3E}">
        <p14:creationId xmlns:p14="http://schemas.microsoft.com/office/powerpoint/2010/main" val="3982944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03669" y="480226"/>
            <a:ext cx="6563931" cy="1077218"/>
          </a:xfrm>
          <a:prstGeom prst="rect">
            <a:avLst/>
          </a:prstGeom>
          <a:noFill/>
        </p:spPr>
        <p:txBody>
          <a:bodyPr wrap="square" rtlCol="0">
            <a:spAutoFit/>
          </a:bodyPr>
          <a:lstStyle/>
          <a:p>
            <a:r>
              <a:rPr lang="en-US" sz="6400" dirty="0">
                <a:cs typeface="Alegreya Sans Light"/>
              </a:rPr>
              <a:t>Framing Effects</a:t>
            </a:r>
          </a:p>
        </p:txBody>
      </p:sp>
      <p:sp>
        <p:nvSpPr>
          <p:cNvPr id="3" name="Rectangle 2"/>
          <p:cNvSpPr/>
          <p:nvPr/>
        </p:nvSpPr>
        <p:spPr>
          <a:xfrm>
            <a:off x="977399" y="2188073"/>
            <a:ext cx="10237204" cy="3508461"/>
          </a:xfrm>
          <a:prstGeom prst="rect">
            <a:avLst/>
          </a:prstGeom>
        </p:spPr>
        <p:txBody>
          <a:bodyPr wrap="square">
            <a:spAutoFit/>
          </a:bodyPr>
          <a:lstStyle/>
          <a:p>
            <a:pPr algn="ctr">
              <a:lnSpc>
                <a:spcPct val="150000"/>
              </a:lnSpc>
            </a:pPr>
            <a:r>
              <a:rPr lang="en-CA" sz="4933" dirty="0"/>
              <a:t>X% chance of dying  </a:t>
            </a:r>
          </a:p>
          <a:p>
            <a:pPr algn="ctr">
              <a:lnSpc>
                <a:spcPct val="150000"/>
              </a:lnSpc>
            </a:pPr>
            <a:r>
              <a:rPr lang="en-CA" sz="4933" dirty="0"/>
              <a:t>vs.</a:t>
            </a:r>
          </a:p>
          <a:p>
            <a:pPr algn="ctr">
              <a:lnSpc>
                <a:spcPct val="150000"/>
              </a:lnSpc>
            </a:pPr>
            <a:r>
              <a:rPr lang="en-CA" sz="4933" dirty="0"/>
              <a:t> a very small chance of dying</a:t>
            </a:r>
          </a:p>
        </p:txBody>
      </p:sp>
    </p:spTree>
    <p:extLst>
      <p:ext uri="{BB962C8B-B14F-4D97-AF65-F5344CB8AC3E}">
        <p14:creationId xmlns:p14="http://schemas.microsoft.com/office/powerpoint/2010/main" val="1821659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7065828"/>
              </p:ext>
            </p:extLst>
          </p:nvPr>
        </p:nvGraphicFramePr>
        <p:xfrm>
          <a:off x="-1" y="5511"/>
          <a:ext cx="12185257" cy="6954520"/>
        </p:xfrm>
        <a:graphic>
          <a:graphicData uri="http://schemas.openxmlformats.org/drawingml/2006/table">
            <a:tbl>
              <a:tblPr firstRow="1" bandRow="1">
                <a:tableStyleId>{5C22544A-7EE6-4342-B048-85BDC9FD1C3A}</a:tableStyleId>
              </a:tblPr>
              <a:tblGrid>
                <a:gridCol w="1733798">
                  <a:extLst>
                    <a:ext uri="{9D8B030D-6E8A-4147-A177-3AD203B41FA5}">
                      <a16:colId xmlns:a16="http://schemas.microsoft.com/office/drawing/2014/main" val="597591545"/>
                    </a:ext>
                  </a:extLst>
                </a:gridCol>
                <a:gridCol w="4931459">
                  <a:extLst>
                    <a:ext uri="{9D8B030D-6E8A-4147-A177-3AD203B41FA5}">
                      <a16:colId xmlns:a16="http://schemas.microsoft.com/office/drawing/2014/main" val="3192891987"/>
                    </a:ext>
                  </a:extLst>
                </a:gridCol>
                <a:gridCol w="5520000">
                  <a:extLst>
                    <a:ext uri="{9D8B030D-6E8A-4147-A177-3AD203B41FA5}">
                      <a16:colId xmlns:a16="http://schemas.microsoft.com/office/drawing/2014/main" val="3493717607"/>
                    </a:ext>
                  </a:extLst>
                </a:gridCol>
              </a:tblGrid>
              <a:tr h="528320">
                <a:tc>
                  <a:txBody>
                    <a:bodyPr/>
                    <a:lstStyle/>
                    <a:p>
                      <a:endParaRPr lang="en-CA" sz="2700" dirty="0">
                        <a:solidFill>
                          <a:schemeClr val="tx1"/>
                        </a:solidFill>
                        <a:latin typeface="+mn-lt"/>
                      </a:endParaRPr>
                    </a:p>
                  </a:txBody>
                  <a:tcPr marL="121920" marR="121920" marT="60960" marB="60960">
                    <a:lnL w="57150" cap="flat" cmpd="sng" algn="ctr">
                      <a:noFill/>
                      <a:prstDash val="solid"/>
                      <a:round/>
                      <a:headEnd type="none" w="med" len="med"/>
                      <a:tailEnd type="none" w="med" len="med"/>
                    </a:lnL>
                    <a:lnR w="12700" cap="flat" cmpd="sng" algn="ctr">
                      <a:solidFill>
                        <a:srgbClr val="0C8373"/>
                      </a:solidFill>
                      <a:prstDash val="solid"/>
                      <a:round/>
                      <a:headEnd type="none" w="med" len="med"/>
                      <a:tailEnd type="none" w="med" len="med"/>
                    </a:lnR>
                    <a:lnT w="57150" cap="flat" cmpd="sng" algn="ctr">
                      <a:noFill/>
                      <a:prstDash val="solid"/>
                      <a:round/>
                      <a:headEnd type="none" w="med" len="med"/>
                      <a:tailEnd type="none" w="med" len="med"/>
                    </a:lnT>
                    <a:lnB w="12700" cap="flat" cmpd="sng" algn="ctr">
                      <a:solidFill>
                        <a:srgbClr val="0C8373"/>
                      </a:solidFill>
                      <a:prstDash val="solid"/>
                      <a:round/>
                      <a:headEnd type="none" w="med" len="med"/>
                      <a:tailEnd type="none" w="med" len="med"/>
                    </a:lnB>
                    <a:noFill/>
                  </a:tcPr>
                </a:tc>
                <a:tc>
                  <a:txBody>
                    <a:bodyPr/>
                    <a:lstStyle/>
                    <a:p>
                      <a:pPr algn="ctr"/>
                      <a:r>
                        <a:rPr lang="en-CA" sz="2700" b="0" i="0" dirty="0">
                          <a:solidFill>
                            <a:schemeClr val="tx1"/>
                          </a:solidFill>
                          <a:latin typeface="+mn-lt"/>
                        </a:rPr>
                        <a:t>Positive Framing</a:t>
                      </a:r>
                    </a:p>
                  </a:txBody>
                  <a:tcPr marL="121920" marR="121920" marT="60960" marB="60960" anchor="b">
                    <a:lnL w="12700" cap="flat" cmpd="sng" algn="ctr">
                      <a:solidFill>
                        <a:srgbClr val="0C837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C8373"/>
                      </a:solidFill>
                      <a:prstDash val="solid"/>
                      <a:round/>
                      <a:headEnd type="none" w="med" len="med"/>
                      <a:tailEnd type="none" w="med" len="med"/>
                    </a:lnT>
                    <a:lnB w="12700" cap="flat" cmpd="sng" algn="ctr">
                      <a:solidFill>
                        <a:srgbClr val="0C8373"/>
                      </a:solidFill>
                      <a:prstDash val="solid"/>
                      <a:round/>
                      <a:headEnd type="none" w="med" len="med"/>
                      <a:tailEnd type="none" w="med" len="med"/>
                    </a:lnB>
                    <a:lnTlToBr w="12700" cmpd="sng">
                      <a:noFill/>
                      <a:prstDash val="solid"/>
                    </a:lnTlToBr>
                    <a:lnBlToTr w="12700" cmpd="sng">
                      <a:noFill/>
                      <a:prstDash val="solid"/>
                    </a:lnBlToTr>
                    <a:solidFill>
                      <a:srgbClr val="0C8373"/>
                    </a:solidFill>
                  </a:tcPr>
                </a:tc>
                <a:tc>
                  <a:txBody>
                    <a:bodyPr/>
                    <a:lstStyle/>
                    <a:p>
                      <a:pPr algn="ctr"/>
                      <a:r>
                        <a:rPr lang="en-CA" sz="2700" b="0" i="0" dirty="0">
                          <a:solidFill>
                            <a:schemeClr val="tx1"/>
                          </a:solidFill>
                          <a:latin typeface="+mn-lt"/>
                        </a:rPr>
                        <a:t>Negative Framing</a:t>
                      </a:r>
                    </a:p>
                  </a:txBody>
                  <a:tcPr marL="121920" marR="121920" marT="60960" marB="60960" anchor="b">
                    <a:lnL w="12700" cap="flat" cmpd="sng" algn="ctr">
                      <a:solidFill>
                        <a:schemeClr val="bg1"/>
                      </a:solidFill>
                      <a:prstDash val="solid"/>
                      <a:round/>
                      <a:headEnd type="none" w="med" len="med"/>
                      <a:tailEnd type="none" w="med" len="med"/>
                    </a:lnL>
                    <a:lnR w="12700" cap="flat" cmpd="sng" algn="ctr">
                      <a:solidFill>
                        <a:srgbClr val="0C8373"/>
                      </a:solidFill>
                      <a:prstDash val="solid"/>
                      <a:round/>
                      <a:headEnd type="none" w="med" len="med"/>
                      <a:tailEnd type="none" w="med" len="med"/>
                    </a:lnR>
                    <a:lnT w="12700" cap="flat" cmpd="sng" algn="ctr">
                      <a:solidFill>
                        <a:srgbClr val="0C8373"/>
                      </a:solidFill>
                      <a:prstDash val="solid"/>
                      <a:round/>
                      <a:headEnd type="none" w="med" len="med"/>
                      <a:tailEnd type="none" w="med" len="med"/>
                    </a:lnT>
                    <a:lnB w="12700" cap="flat" cmpd="sng" algn="ctr">
                      <a:solidFill>
                        <a:srgbClr val="0C8373"/>
                      </a:solidFill>
                      <a:prstDash val="solid"/>
                      <a:round/>
                      <a:headEnd type="none" w="med" len="med"/>
                      <a:tailEnd type="none" w="med" len="med"/>
                    </a:lnB>
                    <a:lnTlToBr w="12700" cmpd="sng">
                      <a:noFill/>
                      <a:prstDash val="solid"/>
                    </a:lnTlToBr>
                    <a:lnBlToTr w="12700" cmpd="sng">
                      <a:noFill/>
                      <a:prstDash val="solid"/>
                    </a:lnBlToTr>
                    <a:solidFill>
                      <a:srgbClr val="0C8373"/>
                    </a:solidFill>
                  </a:tcPr>
                </a:tc>
                <a:extLst>
                  <a:ext uri="{0D108BD9-81ED-4DB2-BD59-A6C34878D82A}">
                    <a16:rowId xmlns:a16="http://schemas.microsoft.com/office/drawing/2014/main" val="822184311"/>
                  </a:ext>
                </a:extLst>
              </a:tr>
              <a:tr h="3210560">
                <a:tc>
                  <a:txBody>
                    <a:bodyPr/>
                    <a:lstStyle/>
                    <a:p>
                      <a:pPr algn="ctr"/>
                      <a:r>
                        <a:rPr lang="en-CA" sz="2700" b="0" i="0" dirty="0">
                          <a:solidFill>
                            <a:schemeClr val="tx1"/>
                          </a:solidFill>
                          <a:latin typeface="+mn-lt"/>
                        </a:rPr>
                        <a:t>Natural</a:t>
                      </a:r>
                    </a:p>
                    <a:p>
                      <a:pPr algn="ctr"/>
                      <a:r>
                        <a:rPr lang="en-CA" sz="2700" b="0" i="0" baseline="0" dirty="0">
                          <a:solidFill>
                            <a:schemeClr val="tx1"/>
                          </a:solidFill>
                          <a:latin typeface="+mn-lt"/>
                        </a:rPr>
                        <a:t>Language </a:t>
                      </a:r>
                    </a:p>
                    <a:p>
                      <a:pPr algn="ctr"/>
                      <a:r>
                        <a:rPr lang="en-CA" sz="2700" b="0" i="0" baseline="0" dirty="0">
                          <a:solidFill>
                            <a:schemeClr val="tx1"/>
                          </a:solidFill>
                          <a:latin typeface="+mn-lt"/>
                        </a:rPr>
                        <a:t>Framing</a:t>
                      </a:r>
                      <a:endParaRPr lang="en-CA" sz="2700" b="0" i="0" dirty="0">
                        <a:solidFill>
                          <a:schemeClr val="tx1"/>
                        </a:solidFill>
                        <a:latin typeface="+mn-lt"/>
                      </a:endParaRPr>
                    </a:p>
                  </a:txBody>
                  <a:tcPr marL="121920" marR="121920" marT="60960" marB="60960" anchor="ctr">
                    <a:lnL w="12700" cap="flat" cmpd="sng" algn="ctr">
                      <a:solidFill>
                        <a:srgbClr val="0C8373"/>
                      </a:solidFill>
                      <a:prstDash val="solid"/>
                      <a:round/>
                      <a:headEnd type="none" w="med" len="med"/>
                      <a:tailEnd type="none" w="med" len="med"/>
                    </a:lnL>
                    <a:lnR w="12700" cap="flat" cmpd="sng" algn="ctr">
                      <a:solidFill>
                        <a:srgbClr val="0C8373"/>
                      </a:solidFill>
                      <a:prstDash val="solid"/>
                      <a:round/>
                      <a:headEnd type="none" w="med" len="med"/>
                      <a:tailEnd type="none" w="med" len="med"/>
                    </a:lnR>
                    <a:lnT w="12700" cap="flat" cmpd="sng" algn="ctr">
                      <a:solidFill>
                        <a:srgbClr val="0C8373"/>
                      </a:solidFill>
                      <a:prstDash val="solid"/>
                      <a:round/>
                      <a:headEnd type="none" w="med" len="med"/>
                      <a:tailEnd type="none" w="med" len="med"/>
                    </a:lnT>
                    <a:solidFill>
                      <a:srgbClr val="0C8373"/>
                    </a:solidFill>
                  </a:tcPr>
                </a:tc>
                <a:tc>
                  <a:txBody>
                    <a:bodyPr/>
                    <a:lstStyle/>
                    <a:p>
                      <a:pPr algn="l"/>
                      <a:r>
                        <a:rPr lang="en-US" sz="3700" b="0" i="0" kern="1200" dirty="0">
                          <a:solidFill>
                            <a:schemeClr val="tx1"/>
                          </a:solidFill>
                          <a:effectLst/>
                          <a:latin typeface="+mn-lt"/>
                          <a:ea typeface="+mn-ea"/>
                          <a:cs typeface="+mn-cs"/>
                        </a:rPr>
                        <a:t>“I'm really confident that's a cat sitting on a counter next to a window.”</a:t>
                      </a:r>
                      <a:endParaRPr lang="en-CA" sz="3700" b="0" i="0" dirty="0">
                        <a:solidFill>
                          <a:schemeClr val="tx1"/>
                        </a:solidFill>
                        <a:latin typeface="+mn-lt"/>
                      </a:endParaRPr>
                    </a:p>
                  </a:txBody>
                  <a:tcPr marL="182880" marR="182880" marT="182880" marB="182880" anchor="ctr">
                    <a:lnL w="12700" cap="flat" cmpd="sng" algn="ctr">
                      <a:solidFill>
                        <a:srgbClr val="0C837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C8373"/>
                      </a:solidFill>
                      <a:prstDash val="solid"/>
                      <a:round/>
                      <a:headEnd type="none" w="med" len="med"/>
                      <a:tailEnd type="none" w="med" len="med"/>
                    </a:lnT>
                    <a:noFill/>
                  </a:tcPr>
                </a:tc>
                <a:tc>
                  <a:txBody>
                    <a:bodyPr/>
                    <a:lstStyle/>
                    <a:p>
                      <a:pPr algn="l"/>
                      <a:r>
                        <a:rPr lang="en-US" sz="3700" b="0" i="0" kern="1200" dirty="0">
                          <a:solidFill>
                            <a:schemeClr val="tx1"/>
                          </a:solidFill>
                          <a:effectLst/>
                          <a:latin typeface="+mn-lt"/>
                          <a:ea typeface="+mn-ea"/>
                          <a:cs typeface="+mn-cs"/>
                        </a:rPr>
                        <a:t>“There's a small chance I could be wrong, but I think that's a cat sitting on a counter next to a window.”</a:t>
                      </a:r>
                      <a:endParaRPr lang="en-CA" sz="3700" b="0" i="0" dirty="0">
                        <a:solidFill>
                          <a:schemeClr val="tx1"/>
                        </a:solidFill>
                        <a:latin typeface="+mn-lt"/>
                      </a:endParaRPr>
                    </a:p>
                  </a:txBody>
                  <a:tcPr marL="182880" marR="182880" marT="182880" marB="182880" anchor="ctr">
                    <a:lnL w="12700" cap="flat" cmpd="sng" algn="ctr">
                      <a:solidFill>
                        <a:schemeClr val="bg1"/>
                      </a:solidFill>
                      <a:prstDash val="solid"/>
                      <a:round/>
                      <a:headEnd type="none" w="med" len="med"/>
                      <a:tailEnd type="none" w="med" len="med"/>
                    </a:lnL>
                    <a:lnR w="12700" cap="flat" cmpd="sng" algn="ctr">
                      <a:solidFill>
                        <a:srgbClr val="0C8373"/>
                      </a:solidFill>
                      <a:prstDash val="solid"/>
                      <a:round/>
                      <a:headEnd type="none" w="med" len="med"/>
                      <a:tailEnd type="none" w="med" len="med"/>
                    </a:lnR>
                    <a:lnT w="12700" cap="flat" cmpd="sng" algn="ctr">
                      <a:solidFill>
                        <a:srgbClr val="0C8373"/>
                      </a:solidFill>
                      <a:prstDash val="solid"/>
                      <a:round/>
                      <a:headEnd type="none" w="med" len="med"/>
                      <a:tailEnd type="none" w="med" len="med"/>
                    </a:lnT>
                    <a:noFill/>
                  </a:tcPr>
                </a:tc>
                <a:extLst>
                  <a:ext uri="{0D108BD9-81ED-4DB2-BD59-A6C34878D82A}">
                    <a16:rowId xmlns:a16="http://schemas.microsoft.com/office/drawing/2014/main" val="623327994"/>
                  </a:ext>
                </a:extLst>
              </a:tr>
              <a:tr h="3210560">
                <a:tc>
                  <a:txBody>
                    <a:bodyPr/>
                    <a:lstStyle/>
                    <a:p>
                      <a:pPr algn="ctr"/>
                      <a:r>
                        <a:rPr lang="en-CA" sz="2700" b="0" i="0" dirty="0">
                          <a:solidFill>
                            <a:schemeClr val="tx1"/>
                          </a:solidFill>
                          <a:latin typeface="+mn-lt"/>
                        </a:rPr>
                        <a:t>Numeric </a:t>
                      </a:r>
                    </a:p>
                    <a:p>
                      <a:pPr algn="ctr"/>
                      <a:r>
                        <a:rPr lang="en-CA" sz="2700" b="0" i="0" dirty="0">
                          <a:solidFill>
                            <a:schemeClr val="tx1"/>
                          </a:solidFill>
                          <a:latin typeface="+mn-lt"/>
                        </a:rPr>
                        <a:t>Framing</a:t>
                      </a:r>
                    </a:p>
                  </a:txBody>
                  <a:tcPr marL="121920" marR="121920" marT="60960" marB="60960" anchor="ctr">
                    <a:lnL w="12700" cap="flat" cmpd="sng" algn="ctr">
                      <a:solidFill>
                        <a:srgbClr val="0C8373"/>
                      </a:solidFill>
                      <a:prstDash val="solid"/>
                      <a:round/>
                      <a:headEnd type="none" w="med" len="med"/>
                      <a:tailEnd type="none" w="med" len="med"/>
                    </a:lnL>
                    <a:lnR w="12700" cap="flat" cmpd="sng" algn="ctr">
                      <a:solidFill>
                        <a:srgbClr val="0C8373"/>
                      </a:solidFill>
                      <a:prstDash val="solid"/>
                      <a:round/>
                      <a:headEnd type="none" w="med" len="med"/>
                      <a:tailEnd type="none" w="med" len="med"/>
                    </a:lnR>
                    <a:lnB w="12700" cap="flat" cmpd="sng" algn="ctr">
                      <a:solidFill>
                        <a:srgbClr val="0C8373"/>
                      </a:solidFill>
                      <a:prstDash val="solid"/>
                      <a:round/>
                      <a:headEnd type="none" w="med" len="med"/>
                      <a:tailEnd type="none" w="med" len="med"/>
                    </a:lnB>
                    <a:solidFill>
                      <a:srgbClr val="0C8373"/>
                    </a:solidFill>
                  </a:tcPr>
                </a:tc>
                <a:tc>
                  <a:txBody>
                    <a:bodyPr/>
                    <a:lstStyle/>
                    <a:p>
                      <a:pPr algn="l">
                        <a:spcAft>
                          <a:spcPts val="0"/>
                        </a:spcAft>
                      </a:pPr>
                      <a:r>
                        <a:rPr lang="en-US" sz="3700" b="0" i="0" dirty="0">
                          <a:solidFill>
                            <a:schemeClr val="tx1"/>
                          </a:solidFill>
                          <a:effectLst/>
                          <a:latin typeface="+mn-lt"/>
                          <a:ea typeface="Times New Roman" panose="02020603050405020304" pitchFamily="18" charset="0"/>
                        </a:rPr>
                        <a:t>“There's an 80% chance that's a cat sitting on a counter next to a window.”</a:t>
                      </a:r>
                      <a:endParaRPr lang="en-CA" sz="3700" b="0" i="0" dirty="0">
                        <a:solidFill>
                          <a:schemeClr val="tx1"/>
                        </a:solidFill>
                        <a:effectLst/>
                        <a:latin typeface="+mn-lt"/>
                        <a:ea typeface="Times New Roman" panose="02020603050405020304" pitchFamily="18" charset="0"/>
                      </a:endParaRPr>
                    </a:p>
                  </a:txBody>
                  <a:tcPr marL="182880" marR="182880" marT="182880" marB="182880" anchor="ctr">
                    <a:lnL w="12700" cap="flat" cmpd="sng" algn="ctr">
                      <a:solidFill>
                        <a:srgbClr val="0C8373"/>
                      </a:solidFill>
                      <a:prstDash val="solid"/>
                      <a:round/>
                      <a:headEnd type="none" w="med" len="med"/>
                      <a:tailEnd type="none" w="med" len="med"/>
                    </a:lnL>
                    <a:lnB w="12700" cap="flat" cmpd="sng" algn="ctr">
                      <a:solidFill>
                        <a:srgbClr val="0C8373"/>
                      </a:solidFill>
                      <a:prstDash val="solid"/>
                      <a:round/>
                      <a:headEnd type="none" w="med" len="med"/>
                      <a:tailEnd type="none" w="med" len="med"/>
                    </a:lnB>
                    <a:noFill/>
                  </a:tcPr>
                </a:tc>
                <a:tc>
                  <a:txBody>
                    <a:bodyPr/>
                    <a:lstStyle/>
                    <a:p>
                      <a:pPr algn="l">
                        <a:spcAft>
                          <a:spcPts val="0"/>
                        </a:spcAft>
                      </a:pPr>
                      <a:r>
                        <a:rPr lang="en-US" sz="3700" b="0" i="0" dirty="0">
                          <a:solidFill>
                            <a:schemeClr val="tx1"/>
                          </a:solidFill>
                          <a:effectLst/>
                          <a:latin typeface="+mn-lt"/>
                          <a:ea typeface="Times New Roman" panose="02020603050405020304" pitchFamily="18" charset="0"/>
                        </a:rPr>
                        <a:t>“There's a 20% chance I'm wrong, but I think that's a cat sitting on a counter next to a window”</a:t>
                      </a:r>
                      <a:endParaRPr lang="en-CA" sz="3700" b="0" i="0" dirty="0">
                        <a:solidFill>
                          <a:schemeClr val="tx1"/>
                        </a:solidFill>
                        <a:effectLst/>
                        <a:latin typeface="+mn-lt"/>
                        <a:ea typeface="Times New Roman" panose="02020603050405020304" pitchFamily="18" charset="0"/>
                      </a:endParaRPr>
                    </a:p>
                  </a:txBody>
                  <a:tcPr marL="182880" marR="182880" marT="182880" marB="182880" anchor="ctr">
                    <a:lnR w="12700" cap="flat" cmpd="sng" algn="ctr">
                      <a:solidFill>
                        <a:srgbClr val="0C8373"/>
                      </a:solidFill>
                      <a:prstDash val="solid"/>
                      <a:round/>
                      <a:headEnd type="none" w="med" len="med"/>
                      <a:tailEnd type="none" w="med" len="med"/>
                    </a:lnR>
                    <a:lnB w="12700" cap="flat" cmpd="sng" algn="ctr">
                      <a:solidFill>
                        <a:srgbClr val="0C8373"/>
                      </a:solidFill>
                      <a:prstDash val="solid"/>
                      <a:round/>
                      <a:headEnd type="none" w="med" len="med"/>
                      <a:tailEnd type="none" w="med" len="med"/>
                    </a:lnB>
                    <a:noFill/>
                  </a:tcPr>
                </a:tc>
                <a:extLst>
                  <a:ext uri="{0D108BD9-81ED-4DB2-BD59-A6C34878D82A}">
                    <a16:rowId xmlns:a16="http://schemas.microsoft.com/office/drawing/2014/main" val="2160708066"/>
                  </a:ext>
                </a:extLst>
              </a:tr>
            </a:tbl>
          </a:graphicData>
        </a:graphic>
      </p:graphicFrame>
    </p:spTree>
    <p:extLst>
      <p:ext uri="{BB962C8B-B14F-4D97-AF65-F5344CB8AC3E}">
        <p14:creationId xmlns:p14="http://schemas.microsoft.com/office/powerpoint/2010/main" val="638282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73455" y="1509117"/>
            <a:ext cx="9045091" cy="3046988"/>
          </a:xfrm>
          <a:prstGeom prst="rect">
            <a:avLst/>
          </a:prstGeom>
          <a:noFill/>
        </p:spPr>
        <p:txBody>
          <a:bodyPr wrap="square" rtlCol="0">
            <a:spAutoFit/>
          </a:bodyPr>
          <a:lstStyle/>
          <a:p>
            <a:pPr algn="ctr"/>
            <a:r>
              <a:rPr lang="en-US" sz="6400" dirty="0">
                <a:latin typeface="Playfair Display Black" panose="00000A00000000000000" pitchFamily="2" charset="0"/>
                <a:cs typeface="Alegreya Sans Light"/>
              </a:rPr>
              <a:t>Congruent Captions</a:t>
            </a:r>
          </a:p>
          <a:p>
            <a:pPr algn="ctr"/>
            <a:r>
              <a:rPr lang="en-US" sz="6400" dirty="0">
                <a:latin typeface="Playfair Display Black" panose="00000A00000000000000" pitchFamily="2" charset="0"/>
                <a:cs typeface="Alegreya Sans Light"/>
              </a:rPr>
              <a:t>vs. </a:t>
            </a:r>
          </a:p>
          <a:p>
            <a:pPr algn="ctr"/>
            <a:r>
              <a:rPr lang="en-US" sz="6400" dirty="0">
                <a:latin typeface="Playfair Display Black" panose="00000A00000000000000" pitchFamily="2" charset="0"/>
                <a:cs typeface="Alegreya Sans Light"/>
              </a:rPr>
              <a:t>Incongruent Captions</a:t>
            </a:r>
          </a:p>
        </p:txBody>
      </p:sp>
    </p:spTree>
    <p:extLst>
      <p:ext uri="{BB962C8B-B14F-4D97-AF65-F5344CB8AC3E}">
        <p14:creationId xmlns:p14="http://schemas.microsoft.com/office/powerpoint/2010/main" val="1613274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 of sea otters in the water" title="otters">
            <a:extLst>
              <a:ext uri="{FF2B5EF4-FFF2-40B4-BE49-F238E27FC236}">
                <a16:creationId xmlns:a16="http://schemas.microsoft.com/office/drawing/2014/main" id="{439DC586-D3ED-42C1-9644-F5B5BD731B96}"/>
              </a:ext>
            </a:extLst>
          </p:cNvPr>
          <p:cNvPicPr>
            <a:picLocks noChangeAspect="1"/>
          </p:cNvPicPr>
          <p:nvPr/>
        </p:nvPicPr>
        <p:blipFill>
          <a:blip r:embed="rId3"/>
          <a:stretch>
            <a:fillRect/>
          </a:stretch>
        </p:blipFill>
        <p:spPr>
          <a:xfrm>
            <a:off x="0" y="9156"/>
            <a:ext cx="12208319" cy="6848844"/>
          </a:xfrm>
          <a:prstGeom prst="rect">
            <a:avLst/>
          </a:prstGeom>
        </p:spPr>
      </p:pic>
      <p:sp>
        <p:nvSpPr>
          <p:cNvPr id="9" name="Isosceles Triangle 8"/>
          <p:cNvSpPr/>
          <p:nvPr/>
        </p:nvSpPr>
        <p:spPr>
          <a:xfrm rot="1451239" flipH="1" flipV="1">
            <a:off x="418296" y="3340208"/>
            <a:ext cx="1026015" cy="1330761"/>
          </a:xfrm>
          <a:prstGeom prst="triangl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sp>
        <p:nvSpPr>
          <p:cNvPr id="7" name="Rectangle 6"/>
          <p:cNvSpPr/>
          <p:nvPr/>
        </p:nvSpPr>
        <p:spPr>
          <a:xfrm>
            <a:off x="642256" y="150017"/>
            <a:ext cx="5040000" cy="355200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84000" tIns="96000" rIns="432000" bIns="96000" rtlCol="0" anchor="ctr"/>
          <a:lstStyle/>
          <a:p>
            <a:pPr algn="just"/>
            <a:r>
              <a:rPr lang="en-CA" sz="3200" dirty="0">
                <a:solidFill>
                  <a:srgbClr val="00B0F0"/>
                </a:solidFill>
                <a:latin typeface="Alegreya Sans Medium" panose="00000600000000000000" pitchFamily="2" charset="0"/>
                <a:cs typeface="Alegreya Sans Thin"/>
              </a:rPr>
              <a:t>@</a:t>
            </a:r>
            <a:r>
              <a:rPr lang="en-CA" sz="3200" dirty="0" err="1">
                <a:solidFill>
                  <a:srgbClr val="00B0F0"/>
                </a:solidFill>
                <a:latin typeface="Alegreya Sans Medium" panose="00000600000000000000" pitchFamily="2" charset="0"/>
                <a:cs typeface="Alegreya Sans Thin"/>
              </a:rPr>
              <a:t>ALensOnAmerica</a:t>
            </a:r>
            <a:r>
              <a:rPr lang="en-CA" sz="3200" dirty="0">
                <a:solidFill>
                  <a:srgbClr val="00B0F0"/>
                </a:solidFill>
                <a:latin typeface="Alegreya Sans Medium" panose="00000600000000000000" pitchFamily="2" charset="0"/>
                <a:cs typeface="Alegreya Sans Thin"/>
              </a:rPr>
              <a:t> </a:t>
            </a:r>
            <a:r>
              <a:rPr lang="en-CA" sz="3200" dirty="0">
                <a:solidFill>
                  <a:schemeClr val="tx1">
                    <a:lumMod val="65000"/>
                    <a:lumOff val="35000"/>
                  </a:schemeClr>
                </a:solidFill>
                <a:latin typeface="Alegreya Sans Medium" panose="00000600000000000000" pitchFamily="2" charset="0"/>
                <a:cs typeface="Alegreya Sans Thin"/>
              </a:rPr>
              <a:t>Share your best wildlife photo from a national park and get feedback from @</a:t>
            </a:r>
            <a:r>
              <a:rPr lang="en-CA" sz="3200" dirty="0" err="1">
                <a:solidFill>
                  <a:schemeClr val="tx1">
                    <a:lumMod val="65000"/>
                    <a:lumOff val="35000"/>
                  </a:schemeClr>
                </a:solidFill>
                <a:latin typeface="Alegreya Sans Medium" panose="00000600000000000000" pitchFamily="2" charset="0"/>
                <a:cs typeface="Alegreya Sans Thin"/>
              </a:rPr>
              <a:t>chamiltonjames</a:t>
            </a:r>
            <a:r>
              <a:rPr lang="en-CA" sz="3200" dirty="0">
                <a:solidFill>
                  <a:schemeClr val="tx1">
                    <a:lumMod val="65000"/>
                    <a:lumOff val="35000"/>
                  </a:schemeClr>
                </a:solidFill>
                <a:latin typeface="Alegreya Sans Medium" panose="00000600000000000000" pitchFamily="2" charset="0"/>
                <a:cs typeface="Alegreya Sans Thin"/>
              </a:rPr>
              <a:t>. #</a:t>
            </a:r>
            <a:r>
              <a:rPr lang="en-CA" sz="3200" dirty="0" err="1">
                <a:solidFill>
                  <a:schemeClr val="tx1">
                    <a:lumMod val="65000"/>
                    <a:lumOff val="35000"/>
                  </a:schemeClr>
                </a:solidFill>
                <a:latin typeface="Alegreya Sans Medium" panose="00000600000000000000" pitchFamily="2" charset="0"/>
                <a:cs typeface="Alegreya Sans Thin"/>
              </a:rPr>
              <a:t>YourShot</a:t>
            </a:r>
            <a:r>
              <a:rPr lang="en-CA" sz="3200" dirty="0">
                <a:solidFill>
                  <a:schemeClr val="tx1">
                    <a:lumMod val="65000"/>
                    <a:lumOff val="35000"/>
                  </a:schemeClr>
                </a:solidFill>
                <a:latin typeface="Alegreya Sans Medium" panose="00000600000000000000" pitchFamily="2" charset="0"/>
                <a:cs typeface="Alegreya Sans Thin"/>
              </a:rPr>
              <a:t>.</a:t>
            </a:r>
          </a:p>
        </p:txBody>
      </p:sp>
      <p:sp>
        <p:nvSpPr>
          <p:cNvPr id="13" name="Rectangle 12"/>
          <p:cNvSpPr/>
          <p:nvPr/>
        </p:nvSpPr>
        <p:spPr>
          <a:xfrm>
            <a:off x="7236029" y="3708486"/>
            <a:ext cx="792000" cy="796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sp>
        <p:nvSpPr>
          <p:cNvPr id="14" name="TextBox 13"/>
          <p:cNvSpPr txBox="1"/>
          <p:nvPr/>
        </p:nvSpPr>
        <p:spPr>
          <a:xfrm>
            <a:off x="-316981" y="4822745"/>
            <a:ext cx="12734611" cy="1390003"/>
          </a:xfrm>
          <a:prstGeom prst="rect">
            <a:avLst/>
          </a:prstGeom>
          <a:solidFill>
            <a:srgbClr val="00B0F0"/>
          </a:solidFill>
          <a:ln w="38100">
            <a:noFill/>
          </a:ln>
          <a:effectLst>
            <a:outerShdw blurRad="50800" dist="38100" dir="2700000" algn="tl" rotWithShape="0">
              <a:prstClr val="black">
                <a:alpha val="40000"/>
              </a:prstClr>
            </a:outerShdw>
          </a:effectLst>
        </p:spPr>
        <p:txBody>
          <a:bodyPr wrap="square" lIns="192000" rIns="192000" rtlCol="0" anchor="ctr">
            <a:noAutofit/>
          </a:bodyPr>
          <a:lstStyle/>
          <a:p>
            <a:pPr algn="ctr"/>
            <a:r>
              <a:rPr lang="en-CA" sz="3467" dirty="0">
                <a:latin typeface="Alegreya Sans Medium" panose="00000600000000000000" pitchFamily="2" charset="0"/>
              </a:rPr>
              <a:t>“There's a 25% chance that's a bear is swimming in the water.”</a:t>
            </a:r>
          </a:p>
        </p:txBody>
      </p:sp>
    </p:spTree>
    <p:extLst>
      <p:ext uri="{BB962C8B-B14F-4D97-AF65-F5344CB8AC3E}">
        <p14:creationId xmlns:p14="http://schemas.microsoft.com/office/powerpoint/2010/main" val="3516939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apture of a shel silverstein poem called &quot;Something Missing&quot; with a drawing of  man wearing clothing but no pants." title="poem">
            <a:extLst>
              <a:ext uri="{FF2B5EF4-FFF2-40B4-BE49-F238E27FC236}">
                <a16:creationId xmlns:a16="http://schemas.microsoft.com/office/drawing/2014/main" id="{484918A8-D1E6-46F3-AE1C-47FFF086921C}"/>
              </a:ext>
            </a:extLst>
          </p:cNvPr>
          <p:cNvPicPr>
            <a:picLocks noChangeAspect="1"/>
          </p:cNvPicPr>
          <p:nvPr/>
        </p:nvPicPr>
        <p:blipFill>
          <a:blip r:embed="rId2"/>
          <a:stretch>
            <a:fillRect/>
          </a:stretch>
        </p:blipFill>
        <p:spPr>
          <a:xfrm>
            <a:off x="0" y="64119"/>
            <a:ext cx="6120840" cy="5161908"/>
          </a:xfrm>
          <a:prstGeom prst="rect">
            <a:avLst/>
          </a:prstGeom>
        </p:spPr>
      </p:pic>
      <p:sp>
        <p:nvSpPr>
          <p:cNvPr id="9" name="Isosceles Triangle 8"/>
          <p:cNvSpPr/>
          <p:nvPr/>
        </p:nvSpPr>
        <p:spPr>
          <a:xfrm rot="1451239" flipV="1">
            <a:off x="6846365" y="2392690"/>
            <a:ext cx="956236" cy="1330761"/>
          </a:xfrm>
          <a:prstGeom prst="triangl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sp>
        <p:nvSpPr>
          <p:cNvPr id="7" name="Rectangle 6"/>
          <p:cNvSpPr/>
          <p:nvPr/>
        </p:nvSpPr>
        <p:spPr>
          <a:xfrm>
            <a:off x="6035040" y="724747"/>
            <a:ext cx="5614654" cy="1980941"/>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288000" tIns="96000" rIns="288000" bIns="96000" rtlCol="0" anchor="ctr"/>
          <a:lstStyle/>
          <a:p>
            <a:pPr algn="just"/>
            <a:r>
              <a:rPr lang="en-CA" sz="3200" dirty="0">
                <a:solidFill>
                  <a:srgbClr val="00B0F0"/>
                </a:solidFill>
                <a:latin typeface="Alegreya Sans Medium" panose="00000600000000000000" pitchFamily="2" charset="0"/>
                <a:cs typeface="Alegreya Sans Thin"/>
              </a:rPr>
              <a:t>@</a:t>
            </a:r>
            <a:r>
              <a:rPr lang="en-CA" sz="3200" dirty="0" err="1">
                <a:solidFill>
                  <a:srgbClr val="00B0F0"/>
                </a:solidFill>
                <a:latin typeface="Alegreya Sans Medium" panose="00000600000000000000" pitchFamily="2" charset="0"/>
                <a:cs typeface="Alegreya Sans Thin"/>
              </a:rPr>
              <a:t>SeattlePoliceDepartment</a:t>
            </a:r>
            <a:r>
              <a:rPr lang="en-CA" sz="3200" dirty="0">
                <a:solidFill>
                  <a:srgbClr val="00B0F0"/>
                </a:solidFill>
                <a:latin typeface="Alegreya Sans Medium" panose="00000600000000000000" pitchFamily="2" charset="0"/>
                <a:cs typeface="Alegreya Sans Thin"/>
              </a:rPr>
              <a:t> </a:t>
            </a:r>
            <a:r>
              <a:rPr lang="en-CA" sz="3200" dirty="0">
                <a:solidFill>
                  <a:schemeClr val="tx1">
                    <a:lumMod val="65000"/>
                    <a:lumOff val="35000"/>
                  </a:schemeClr>
                </a:solidFill>
                <a:latin typeface="Alegreya Sans Medium" panose="00000600000000000000" pitchFamily="2" charset="0"/>
                <a:cs typeface="Alegreya Sans Thin"/>
              </a:rPr>
              <a:t>Bank robber arrested after abandoning pants.</a:t>
            </a:r>
          </a:p>
        </p:txBody>
      </p:sp>
      <p:sp>
        <p:nvSpPr>
          <p:cNvPr id="13" name="Rectangle 12"/>
          <p:cNvSpPr/>
          <p:nvPr/>
        </p:nvSpPr>
        <p:spPr>
          <a:xfrm>
            <a:off x="7141203" y="2645073"/>
            <a:ext cx="792000" cy="796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sp>
        <p:nvSpPr>
          <p:cNvPr id="14" name="TextBox 13"/>
          <p:cNvSpPr txBox="1"/>
          <p:nvPr/>
        </p:nvSpPr>
        <p:spPr>
          <a:xfrm>
            <a:off x="-542611" y="4822745"/>
            <a:ext cx="12734611" cy="1390003"/>
          </a:xfrm>
          <a:prstGeom prst="rect">
            <a:avLst/>
          </a:prstGeom>
          <a:solidFill>
            <a:srgbClr val="00B0F0"/>
          </a:solidFill>
          <a:ln w="38100">
            <a:noFill/>
          </a:ln>
          <a:effectLst>
            <a:outerShdw blurRad="50800" dist="38100" dir="2700000" algn="tl" rotWithShape="0">
              <a:prstClr val="black">
                <a:alpha val="40000"/>
              </a:prstClr>
            </a:outerShdw>
          </a:effectLst>
        </p:spPr>
        <p:txBody>
          <a:bodyPr wrap="square" lIns="192000" rIns="192000" rtlCol="0" anchor="ctr">
            <a:noAutofit/>
          </a:bodyPr>
          <a:lstStyle/>
          <a:p>
            <a:pPr algn="ctr"/>
            <a:r>
              <a:rPr lang="en-CA" sz="3467" dirty="0">
                <a:latin typeface="Alegreya Sans Medium" panose="00000600000000000000" pitchFamily="2" charset="0"/>
              </a:rPr>
              <a:t>“There’s a 5% chance that’s a person on a surfboard in a skatepark.”</a:t>
            </a:r>
          </a:p>
        </p:txBody>
      </p:sp>
    </p:spTree>
    <p:extLst>
      <p:ext uri="{BB962C8B-B14F-4D97-AF65-F5344CB8AC3E}">
        <p14:creationId xmlns:p14="http://schemas.microsoft.com/office/powerpoint/2010/main" val="2450265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54055" y="2631919"/>
            <a:ext cx="12192000" cy="2406182"/>
          </a:xfrm>
          <a:prstGeom prst="rect">
            <a:avLst/>
          </a:prstGeom>
          <a:noFill/>
        </p:spPr>
        <p:txBody>
          <a:bodyPr wrap="square" tIns="192000" bIns="240000">
            <a:spAutoFit/>
          </a:bodyPr>
          <a:lstStyle/>
          <a:p>
            <a:pPr algn="ctr"/>
            <a:r>
              <a:rPr lang="en-CA" sz="4267" dirty="0">
                <a:latin typeface="Alegreya Sans Light" panose="00000400000000000000" pitchFamily="2" charset="0"/>
                <a:cs typeface="Alegreya Sans Thin"/>
              </a:rPr>
              <a:t>People who received negatively framed captions </a:t>
            </a:r>
            <a:r>
              <a:rPr lang="en-CA" sz="4267" dirty="0">
                <a:latin typeface="Alegreya Sans Black" panose="00000A00000000000000" pitchFamily="2" charset="0"/>
                <a:cs typeface="Alegreya Sans Thin"/>
              </a:rPr>
              <a:t>trusted</a:t>
            </a:r>
            <a:r>
              <a:rPr lang="en-CA" sz="4267" dirty="0">
                <a:latin typeface="Alegreya Sans Light" panose="00000400000000000000" pitchFamily="2" charset="0"/>
                <a:cs typeface="Alegreya Sans Thin"/>
              </a:rPr>
              <a:t> incongruent captions significantly less often.</a:t>
            </a:r>
          </a:p>
        </p:txBody>
      </p:sp>
      <p:sp>
        <p:nvSpPr>
          <p:cNvPr id="3" name="Rectangle 2">
            <a:extLst>
              <a:ext uri="{FF2B5EF4-FFF2-40B4-BE49-F238E27FC236}">
                <a16:creationId xmlns:a16="http://schemas.microsoft.com/office/drawing/2014/main" id="{2B0B2390-488B-4EC0-8D65-6883F1870988}"/>
              </a:ext>
            </a:extLst>
          </p:cNvPr>
          <p:cNvSpPr/>
          <p:nvPr/>
        </p:nvSpPr>
        <p:spPr>
          <a:xfrm>
            <a:off x="-160415" y="906217"/>
            <a:ext cx="12734611" cy="1405641"/>
          </a:xfrm>
          <a:prstGeom prst="rect">
            <a:avLst/>
          </a:prstGeom>
          <a:noFill/>
        </p:spPr>
        <p:txBody>
          <a:bodyPr wrap="square">
            <a:spAutoFit/>
          </a:bodyPr>
          <a:lstStyle/>
          <a:p>
            <a:pPr algn="ctr"/>
            <a:r>
              <a:rPr lang="en-CA" sz="4267" dirty="0">
                <a:latin typeface="Alegreya Sans Light" panose="00000400000000000000" pitchFamily="2" charset="0"/>
                <a:cs typeface="Alegreya Sans Thin"/>
              </a:rPr>
              <a:t>People found tweets with high congruence </a:t>
            </a:r>
          </a:p>
          <a:p>
            <a:pPr algn="ctr"/>
            <a:r>
              <a:rPr lang="en-CA" sz="4267" dirty="0">
                <a:latin typeface="Alegreya Sans Light" panose="00000400000000000000" pitchFamily="2" charset="0"/>
                <a:cs typeface="Alegreya Sans Thin"/>
              </a:rPr>
              <a:t>to be more </a:t>
            </a:r>
            <a:r>
              <a:rPr lang="en-CA" sz="4267" dirty="0">
                <a:latin typeface="Alegreya Sans Black" panose="00000A00000000000000" pitchFamily="2" charset="0"/>
                <a:cs typeface="Alegreya Sans Thin"/>
              </a:rPr>
              <a:t>trustworthy </a:t>
            </a:r>
            <a:r>
              <a:rPr lang="en-CA" sz="4267" dirty="0">
                <a:latin typeface="Alegreya Sans Light" panose="00000400000000000000" pitchFamily="2" charset="0"/>
                <a:cs typeface="Alegreya Sans Thin"/>
              </a:rPr>
              <a:t>and more </a:t>
            </a:r>
            <a:r>
              <a:rPr lang="en-CA" sz="4267" dirty="0">
                <a:latin typeface="Alegreya Sans Black" panose="00000A00000000000000" pitchFamily="2" charset="0"/>
                <a:cs typeface="Alegreya Sans Thin"/>
              </a:rPr>
              <a:t>helpful</a:t>
            </a:r>
            <a:r>
              <a:rPr lang="en-CA" sz="4267" dirty="0">
                <a:latin typeface="Alegreya Sans Light" panose="00000400000000000000" pitchFamily="2" charset="0"/>
                <a:cs typeface="Alegreya Sans Thin"/>
              </a:rPr>
              <a:t>.</a:t>
            </a:r>
          </a:p>
        </p:txBody>
      </p:sp>
    </p:spTree>
    <p:extLst>
      <p:ext uri="{BB962C8B-B14F-4D97-AF65-F5344CB8AC3E}">
        <p14:creationId xmlns:p14="http://schemas.microsoft.com/office/powerpoint/2010/main" val="618635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1016" y="1520786"/>
            <a:ext cx="11409968" cy="3785652"/>
          </a:xfrm>
          <a:prstGeom prst="rect">
            <a:avLst/>
          </a:prstGeom>
          <a:noFill/>
        </p:spPr>
        <p:txBody>
          <a:bodyPr wrap="square" rtlCol="0">
            <a:spAutoFit/>
          </a:bodyPr>
          <a:lstStyle/>
          <a:p>
            <a:pPr algn="ctr"/>
            <a:r>
              <a:rPr lang="en-CA" sz="4800" dirty="0">
                <a:latin typeface="Alegreya Sans Light" panose="00000400000000000000" pitchFamily="2" charset="0"/>
                <a:cs typeface="Alegreya Sans Light"/>
              </a:rPr>
              <a:t>Thus, we recommend that </a:t>
            </a:r>
          </a:p>
          <a:p>
            <a:pPr algn="ctr"/>
            <a:r>
              <a:rPr lang="en-CA" sz="4800" dirty="0">
                <a:latin typeface="Alegreya Sans Light" panose="00000400000000000000" pitchFamily="2" charset="0"/>
                <a:cs typeface="Alegreya Sans Light"/>
              </a:rPr>
              <a:t>automatically generated captions </a:t>
            </a:r>
          </a:p>
          <a:p>
            <a:pPr algn="ctr"/>
            <a:r>
              <a:rPr lang="en-CA" sz="4800" dirty="0">
                <a:latin typeface="Alegreya Sans Light" panose="00000400000000000000" pitchFamily="2" charset="0"/>
                <a:cs typeface="Alegreya Sans Light"/>
              </a:rPr>
              <a:t>be phrased in a way that reinforces </a:t>
            </a:r>
          </a:p>
          <a:p>
            <a:pPr algn="ctr"/>
            <a:r>
              <a:rPr lang="en-CA" sz="4800" dirty="0">
                <a:latin typeface="Alegreya Sans Light" panose="00000400000000000000" pitchFamily="2" charset="0"/>
                <a:cs typeface="Alegreya Sans Light"/>
              </a:rPr>
              <a:t>the possibility the caption might be wrong (negative framing). </a:t>
            </a:r>
          </a:p>
        </p:txBody>
      </p:sp>
    </p:spTree>
    <p:extLst>
      <p:ext uri="{BB962C8B-B14F-4D97-AF65-F5344CB8AC3E}">
        <p14:creationId xmlns:p14="http://schemas.microsoft.com/office/powerpoint/2010/main" val="261229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4762" y="771442"/>
            <a:ext cx="11409968" cy="4154984"/>
          </a:xfrm>
          <a:prstGeom prst="rect">
            <a:avLst/>
          </a:prstGeom>
          <a:noFill/>
        </p:spPr>
        <p:txBody>
          <a:bodyPr wrap="square" rtlCol="0">
            <a:spAutoFit/>
          </a:bodyPr>
          <a:lstStyle/>
          <a:p>
            <a:pPr algn="ctr"/>
            <a:r>
              <a:rPr lang="en-CA" sz="4400" dirty="0">
                <a:latin typeface="Alegreya Sans Light" panose="00000400000000000000" pitchFamily="2" charset="0"/>
                <a:cs typeface="Alegreya Sans Light"/>
              </a:rPr>
              <a:t>Negatively framed captions help </a:t>
            </a:r>
          </a:p>
          <a:p>
            <a:pPr algn="ctr"/>
            <a:r>
              <a:rPr lang="en-CA" sz="4400" dirty="0">
                <a:latin typeface="Alegreya Sans Light" panose="00000400000000000000" pitchFamily="2" charset="0"/>
                <a:cs typeface="Alegreya Sans Light"/>
              </a:rPr>
              <a:t>blind and visually impaired people </a:t>
            </a:r>
          </a:p>
          <a:p>
            <a:pPr algn="ctr"/>
            <a:r>
              <a:rPr lang="en-CA" sz="4400" dirty="0">
                <a:latin typeface="Alegreya Sans Light" panose="00000400000000000000" pitchFamily="2" charset="0"/>
                <a:cs typeface="Alegreya Sans Light"/>
              </a:rPr>
              <a:t>rely more on their intuition about a caption, </a:t>
            </a:r>
          </a:p>
          <a:p>
            <a:pPr algn="ctr"/>
            <a:r>
              <a:rPr lang="en-CA" sz="4400" dirty="0">
                <a:latin typeface="Alegreya Sans Light" panose="00000400000000000000" pitchFamily="2" charset="0"/>
                <a:cs typeface="Alegreya Sans Light"/>
              </a:rPr>
              <a:t>rather than unquestioningly trusting a caption and making decisions based off misinformation.</a:t>
            </a:r>
          </a:p>
        </p:txBody>
      </p:sp>
    </p:spTree>
    <p:extLst>
      <p:ext uri="{BB962C8B-B14F-4D97-AF65-F5344CB8AC3E}">
        <p14:creationId xmlns:p14="http://schemas.microsoft.com/office/powerpoint/2010/main" val="2272244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EE637-6BE4-4A41-BA4C-726F4E4C6648}"/>
              </a:ext>
            </a:extLst>
          </p:cNvPr>
          <p:cNvSpPr>
            <a:spLocks noGrp="1"/>
          </p:cNvSpPr>
          <p:nvPr>
            <p:ph type="title"/>
          </p:nvPr>
        </p:nvSpPr>
        <p:spPr>
          <a:xfrm>
            <a:off x="488730" y="-14101"/>
            <a:ext cx="10515600" cy="1325563"/>
          </a:xfrm>
        </p:spPr>
        <p:txBody>
          <a:bodyPr/>
          <a:lstStyle/>
          <a:p>
            <a:r>
              <a:rPr lang="en-US" dirty="0"/>
              <a:t>Human Computation</a:t>
            </a:r>
          </a:p>
        </p:txBody>
      </p:sp>
      <p:grpSp>
        <p:nvGrpSpPr>
          <p:cNvPr id="10" name="Group 9" descr="logo for amazon mechanical turk" title="AMT logo">
            <a:extLst>
              <a:ext uri="{FF2B5EF4-FFF2-40B4-BE49-F238E27FC236}">
                <a16:creationId xmlns:a16="http://schemas.microsoft.com/office/drawing/2014/main" id="{67DAFD34-9A4D-4BB8-8D2B-DBB15CE5AF22}"/>
              </a:ext>
            </a:extLst>
          </p:cNvPr>
          <p:cNvGrpSpPr/>
          <p:nvPr/>
        </p:nvGrpSpPr>
        <p:grpSpPr>
          <a:xfrm>
            <a:off x="1445618" y="1106068"/>
            <a:ext cx="4514193" cy="4908871"/>
            <a:chOff x="1922277" y="1106068"/>
            <a:chExt cx="4514193" cy="4908871"/>
          </a:xfrm>
        </p:grpSpPr>
        <p:sp>
          <p:nvSpPr>
            <p:cNvPr id="6" name="Content Placeholder 2">
              <a:extLst>
                <a:ext uri="{FF2B5EF4-FFF2-40B4-BE49-F238E27FC236}">
                  <a16:creationId xmlns:a16="http://schemas.microsoft.com/office/drawing/2014/main" id="{25CE22DF-72C6-410F-8CAF-5E8C143BB0E4}"/>
                </a:ext>
              </a:extLst>
            </p:cNvPr>
            <p:cNvSpPr txBox="1">
              <a:spLocks/>
            </p:cNvSpPr>
            <p:nvPr/>
          </p:nvSpPr>
          <p:spPr>
            <a:xfrm>
              <a:off x="1922277" y="4414739"/>
              <a:ext cx="4514193" cy="16002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lgn="ctr"/>
              <a:r>
                <a:rPr lang="en-US" dirty="0"/>
                <a:t>Low-cost</a:t>
              </a:r>
            </a:p>
            <a:p>
              <a:pPr algn="ctr"/>
              <a:r>
                <a:rPr lang="en-US" dirty="0"/>
                <a:t>Always-available workers</a:t>
              </a:r>
            </a:p>
            <a:p>
              <a:pPr algn="ctr"/>
              <a:r>
                <a:rPr lang="en-US" dirty="0"/>
                <a:t>Anonymous</a:t>
              </a:r>
            </a:p>
          </p:txBody>
        </p:sp>
        <p:pic>
          <p:nvPicPr>
            <p:cNvPr id="7" name="Picture 6">
              <a:extLst>
                <a:ext uri="{FF2B5EF4-FFF2-40B4-BE49-F238E27FC236}">
                  <a16:creationId xmlns:a16="http://schemas.microsoft.com/office/drawing/2014/main" id="{A4D64AF9-6AB2-4BB9-B732-767CD9A2CF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9271" y="1767043"/>
              <a:ext cx="3744898" cy="2571496"/>
            </a:xfrm>
            <a:prstGeom prst="rect">
              <a:avLst/>
            </a:prstGeom>
          </p:spPr>
        </p:pic>
        <p:sp>
          <p:nvSpPr>
            <p:cNvPr id="8" name="TextBox 7">
              <a:extLst>
                <a:ext uri="{FF2B5EF4-FFF2-40B4-BE49-F238E27FC236}">
                  <a16:creationId xmlns:a16="http://schemas.microsoft.com/office/drawing/2014/main" id="{055D1949-A6A6-42C9-B068-7DBC832705BB}"/>
                </a:ext>
              </a:extLst>
            </p:cNvPr>
            <p:cNvSpPr txBox="1"/>
            <p:nvPr/>
          </p:nvSpPr>
          <p:spPr>
            <a:xfrm>
              <a:off x="2707155" y="1106068"/>
              <a:ext cx="2669129" cy="584775"/>
            </a:xfrm>
            <a:prstGeom prst="rect">
              <a:avLst/>
            </a:prstGeom>
            <a:noFill/>
          </p:spPr>
          <p:txBody>
            <a:bodyPr wrap="none" rtlCol="0">
              <a:spAutoFit/>
            </a:bodyPr>
            <a:lstStyle/>
            <a:p>
              <a:r>
                <a:rPr lang="en-US" sz="3200" dirty="0"/>
                <a:t>Crowdsourcing</a:t>
              </a:r>
            </a:p>
          </p:txBody>
        </p:sp>
      </p:grpSp>
      <p:grpSp>
        <p:nvGrpSpPr>
          <p:cNvPr id="11" name="Group 10">
            <a:extLst>
              <a:ext uri="{FF2B5EF4-FFF2-40B4-BE49-F238E27FC236}">
                <a16:creationId xmlns:a16="http://schemas.microsoft.com/office/drawing/2014/main" id="{60BACF53-EDCD-4694-B346-D673BC146E9E}"/>
              </a:ext>
            </a:extLst>
          </p:cNvPr>
          <p:cNvGrpSpPr/>
          <p:nvPr/>
        </p:nvGrpSpPr>
        <p:grpSpPr>
          <a:xfrm>
            <a:off x="6551064" y="1088337"/>
            <a:ext cx="4309872" cy="5460002"/>
            <a:chOff x="6317599" y="1088337"/>
            <a:chExt cx="4309872" cy="5460002"/>
          </a:xfrm>
        </p:grpSpPr>
        <p:sp>
          <p:nvSpPr>
            <p:cNvPr id="3" name="Content Placeholder 2">
              <a:extLst>
                <a:ext uri="{FF2B5EF4-FFF2-40B4-BE49-F238E27FC236}">
                  <a16:creationId xmlns:a16="http://schemas.microsoft.com/office/drawing/2014/main" id="{C3A1A773-89C5-46DC-A5FF-CF127A5A51E2}"/>
                </a:ext>
              </a:extLst>
            </p:cNvPr>
            <p:cNvSpPr txBox="1">
              <a:spLocks/>
            </p:cNvSpPr>
            <p:nvPr/>
          </p:nvSpPr>
          <p:spPr>
            <a:xfrm>
              <a:off x="6317599" y="3805139"/>
              <a:ext cx="4309872" cy="274320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t>Free</a:t>
              </a:r>
            </a:p>
            <a:p>
              <a:pPr algn="ctr"/>
              <a:r>
                <a:rPr lang="en-US"/>
                <a:t>High saturation                   </a:t>
              </a:r>
              <a:r>
                <a:rPr lang="en-US" sz="1800"/>
                <a:t>[Pew 2012]</a:t>
              </a:r>
            </a:p>
            <a:p>
              <a:pPr algn="ctr"/>
              <a:r>
                <a:rPr lang="en-US"/>
                <a:t>Personalized and trusted </a:t>
              </a:r>
              <a:r>
                <a:rPr lang="en-US" sz="1800"/>
                <a:t>[Morris 2010]</a:t>
              </a:r>
            </a:p>
            <a:p>
              <a:pPr algn="ctr"/>
              <a:r>
                <a:rPr lang="en-US"/>
                <a:t>Matches existing model </a:t>
              </a:r>
              <a:r>
                <a:rPr lang="en-US" sz="1800"/>
                <a:t>[Kane 2009, Burton 2012]</a:t>
              </a:r>
              <a:endParaRPr lang="en-US" sz="1800" dirty="0"/>
            </a:p>
          </p:txBody>
        </p:sp>
        <p:pic>
          <p:nvPicPr>
            <p:cNvPr id="4" name="Picture 3" descr="facebook logo" title="FB logo">
              <a:extLst>
                <a:ext uri="{FF2B5EF4-FFF2-40B4-BE49-F238E27FC236}">
                  <a16:creationId xmlns:a16="http://schemas.microsoft.com/office/drawing/2014/main" id="{BDEB3428-791A-4A77-AEEC-23409C39D8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4201" y="1747739"/>
              <a:ext cx="1828800" cy="1828800"/>
            </a:xfrm>
            <a:prstGeom prst="rect">
              <a:avLst/>
            </a:prstGeom>
          </p:spPr>
        </p:pic>
        <p:pic>
          <p:nvPicPr>
            <p:cNvPr id="5" name="Picture 4" descr="Twitter bird logo" title="Twitter logo">
              <a:extLst>
                <a:ext uri="{FF2B5EF4-FFF2-40B4-BE49-F238E27FC236}">
                  <a16:creationId xmlns:a16="http://schemas.microsoft.com/office/drawing/2014/main" id="{098FD5EB-36C9-416E-9221-094E0D6D40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6271" y="1747739"/>
              <a:ext cx="1828800" cy="1828800"/>
            </a:xfrm>
            <a:prstGeom prst="rect">
              <a:avLst/>
            </a:prstGeom>
          </p:spPr>
        </p:pic>
        <p:sp>
          <p:nvSpPr>
            <p:cNvPr id="9" name="TextBox 8">
              <a:extLst>
                <a:ext uri="{FF2B5EF4-FFF2-40B4-BE49-F238E27FC236}">
                  <a16:creationId xmlns:a16="http://schemas.microsoft.com/office/drawing/2014/main" id="{56F6DCAA-D505-4D0A-8670-CA018D71B6F3}"/>
                </a:ext>
              </a:extLst>
            </p:cNvPr>
            <p:cNvSpPr txBox="1"/>
            <p:nvPr/>
          </p:nvSpPr>
          <p:spPr>
            <a:xfrm>
              <a:off x="7137970" y="1088337"/>
              <a:ext cx="2655279" cy="584775"/>
            </a:xfrm>
            <a:prstGeom prst="rect">
              <a:avLst/>
            </a:prstGeom>
            <a:noFill/>
          </p:spPr>
          <p:txBody>
            <a:bodyPr wrap="none" rtlCol="0">
              <a:spAutoFit/>
            </a:bodyPr>
            <a:lstStyle/>
            <a:p>
              <a:r>
                <a:rPr lang="en-US" sz="3200" dirty="0"/>
                <a:t>Friendsourcing</a:t>
              </a:r>
            </a:p>
          </p:txBody>
        </p:sp>
      </p:grpSp>
    </p:spTree>
    <p:extLst>
      <p:ext uri="{BB962C8B-B14F-4D97-AF65-F5344CB8AC3E}">
        <p14:creationId xmlns:p14="http://schemas.microsoft.com/office/powerpoint/2010/main" val="243501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hoto of Merrie Morris (who is short) standing in between two very tall members of the Harlem Globetrotters basketball team" title="Globetrotters">
            <a:extLst>
              <a:ext uri="{FF2B5EF4-FFF2-40B4-BE49-F238E27FC236}">
                <a16:creationId xmlns:a16="http://schemas.microsoft.com/office/drawing/2014/main" id="{DA999A0A-1710-4C97-A34A-E3591C3D164B}"/>
              </a:ext>
            </a:extLst>
          </p:cNvPr>
          <p:cNvPicPr>
            <a:picLocks noChangeAspect="1"/>
          </p:cNvPicPr>
          <p:nvPr/>
        </p:nvPicPr>
        <p:blipFill>
          <a:blip r:embed="rId3"/>
          <a:stretch>
            <a:fillRect/>
          </a:stretch>
        </p:blipFill>
        <p:spPr>
          <a:xfrm>
            <a:off x="335939" y="397852"/>
            <a:ext cx="6315075" cy="6038850"/>
          </a:xfrm>
          <a:prstGeom prst="rect">
            <a:avLst/>
          </a:prstGeom>
        </p:spPr>
      </p:pic>
      <p:sp>
        <p:nvSpPr>
          <p:cNvPr id="3" name="TextBox 2">
            <a:extLst>
              <a:ext uri="{FF2B5EF4-FFF2-40B4-BE49-F238E27FC236}">
                <a16:creationId xmlns:a16="http://schemas.microsoft.com/office/drawing/2014/main" id="{8373FA74-D528-4403-95B6-FC4040B745C8}"/>
              </a:ext>
            </a:extLst>
          </p:cNvPr>
          <p:cNvSpPr txBox="1"/>
          <p:nvPr/>
        </p:nvSpPr>
        <p:spPr>
          <a:xfrm>
            <a:off x="6896910" y="233712"/>
            <a:ext cx="4708187" cy="3539430"/>
          </a:xfrm>
          <a:prstGeom prst="rect">
            <a:avLst/>
          </a:prstGeom>
          <a:noFill/>
        </p:spPr>
        <p:txBody>
          <a:bodyPr wrap="square" rtlCol="0">
            <a:spAutoFit/>
          </a:bodyPr>
          <a:lstStyle/>
          <a:p>
            <a:r>
              <a:rPr lang="en-US" sz="3200" dirty="0"/>
              <a:t>&lt;</a:t>
            </a:r>
            <a:r>
              <a:rPr lang="en-US" sz="3200" dirty="0" err="1"/>
              <a:t>img</a:t>
            </a:r>
            <a:r>
              <a:rPr lang="en-US" sz="3200" dirty="0"/>
              <a:t> </a:t>
            </a:r>
            <a:r>
              <a:rPr lang="en-US" sz="3200" dirty="0" err="1"/>
              <a:t>src</a:t>
            </a:r>
            <a:r>
              <a:rPr lang="en-US" sz="3200" dirty="0"/>
              <a:t>=“iceland2013.jpg” alt=“a short researcher stands between two very tall members of the Harlem Globetrotters basketball team”&gt;</a:t>
            </a:r>
          </a:p>
        </p:txBody>
      </p:sp>
    </p:spTree>
    <p:extLst>
      <p:ext uri="{BB962C8B-B14F-4D97-AF65-F5344CB8AC3E}">
        <p14:creationId xmlns:p14="http://schemas.microsoft.com/office/powerpoint/2010/main" val="2355413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BAA4A-2DDF-4108-BD1E-10C05BA440BB}"/>
              </a:ext>
            </a:extLst>
          </p:cNvPr>
          <p:cNvSpPr>
            <a:spLocks noGrp="1"/>
          </p:cNvSpPr>
          <p:nvPr>
            <p:ph type="title"/>
          </p:nvPr>
        </p:nvSpPr>
        <p:spPr>
          <a:xfrm>
            <a:off x="838200" y="238663"/>
            <a:ext cx="10515600" cy="1325563"/>
          </a:xfrm>
        </p:spPr>
        <p:txBody>
          <a:bodyPr>
            <a:normAutofit fontScale="90000"/>
          </a:bodyPr>
          <a:lstStyle/>
          <a:p>
            <a:r>
              <a:rPr lang="en-US" dirty="0"/>
              <a:t>Human Computation for Image Labeling:                           VizWiz [Bigham et al., 2010]</a:t>
            </a:r>
            <a:br>
              <a:rPr lang="en-US" dirty="0"/>
            </a:br>
            <a:r>
              <a:rPr lang="en-US" dirty="0"/>
              <a:t>VizWiz Social [Brady et al., 2013]</a:t>
            </a:r>
          </a:p>
        </p:txBody>
      </p:sp>
      <p:grpSp>
        <p:nvGrpSpPr>
          <p:cNvPr id="4" name="Group 3" descr="VizWiz iPhone app, a user takes a photo of canned food and receives answers about what is in the can." title="vizwiz">
            <a:extLst>
              <a:ext uri="{FF2B5EF4-FFF2-40B4-BE49-F238E27FC236}">
                <a16:creationId xmlns:a16="http://schemas.microsoft.com/office/drawing/2014/main" id="{58E512A2-8F16-47F7-B64B-891C06E9B508}"/>
              </a:ext>
            </a:extLst>
          </p:cNvPr>
          <p:cNvGrpSpPr/>
          <p:nvPr/>
        </p:nvGrpSpPr>
        <p:grpSpPr>
          <a:xfrm>
            <a:off x="2105715" y="2050774"/>
            <a:ext cx="7980570" cy="4439478"/>
            <a:chOff x="1054100" y="2667000"/>
            <a:chExt cx="6961870" cy="3738291"/>
          </a:xfrm>
        </p:grpSpPr>
        <p:pic>
          <p:nvPicPr>
            <p:cNvPr id="5" name="Picture 2">
              <a:extLst>
                <a:ext uri="{FF2B5EF4-FFF2-40B4-BE49-F238E27FC236}">
                  <a16:creationId xmlns:a16="http://schemas.microsoft.com/office/drawing/2014/main" id="{1235F336-5CCF-4919-A710-59B6B61CCA5E}"/>
                </a:ext>
              </a:extLst>
            </p:cNvPr>
            <p:cNvPicPr>
              <a:picLocks noChangeAspect="1" noChangeArrowheads="1"/>
            </p:cNvPicPr>
            <p:nvPr/>
          </p:nvPicPr>
          <p:blipFill>
            <a:blip r:embed="rId3"/>
            <a:srcRect r="57231"/>
            <a:stretch>
              <a:fillRect/>
            </a:stretch>
          </p:blipFill>
          <p:spPr bwMode="auto">
            <a:xfrm>
              <a:off x="1054100" y="2671491"/>
              <a:ext cx="3947160" cy="3733800"/>
            </a:xfrm>
            <a:prstGeom prst="rect">
              <a:avLst/>
            </a:prstGeom>
            <a:noFill/>
            <a:ln w="9525">
              <a:miter lim="800000"/>
              <a:headEnd/>
              <a:tailEnd/>
            </a:ln>
            <a:effectLst/>
          </p:spPr>
        </p:pic>
        <p:pic>
          <p:nvPicPr>
            <p:cNvPr id="6" name="Picture 3">
              <a:extLst>
                <a:ext uri="{FF2B5EF4-FFF2-40B4-BE49-F238E27FC236}">
                  <a16:creationId xmlns:a16="http://schemas.microsoft.com/office/drawing/2014/main" id="{78239D97-087E-46EA-B260-B499523473E0}"/>
                </a:ext>
              </a:extLst>
            </p:cNvPr>
            <p:cNvPicPr>
              <a:picLocks noChangeAspect="1" noChangeArrowheads="1"/>
            </p:cNvPicPr>
            <p:nvPr/>
          </p:nvPicPr>
          <p:blipFill rotWithShape="1">
            <a:blip r:embed="rId3"/>
            <a:srcRect l="31384" r="11004"/>
            <a:stretch/>
          </p:blipFill>
          <p:spPr bwMode="auto">
            <a:xfrm>
              <a:off x="2209800" y="2671491"/>
              <a:ext cx="5317958" cy="3733800"/>
            </a:xfrm>
            <a:prstGeom prst="rect">
              <a:avLst/>
            </a:prstGeom>
            <a:noFill/>
            <a:ln w="9525">
              <a:miter lim="800000"/>
              <a:headEnd/>
              <a:tailEnd/>
            </a:ln>
            <a:effectLst/>
          </p:spPr>
        </p:pic>
        <p:sp>
          <p:nvSpPr>
            <p:cNvPr id="7" name="Striped Right Arrow 13">
              <a:extLst>
                <a:ext uri="{FF2B5EF4-FFF2-40B4-BE49-F238E27FC236}">
                  <a16:creationId xmlns:a16="http://schemas.microsoft.com/office/drawing/2014/main" id="{232CD87E-3E7A-4F4B-AA0C-53549D5178C2}"/>
                </a:ext>
              </a:extLst>
            </p:cNvPr>
            <p:cNvSpPr/>
            <p:nvPr/>
          </p:nvSpPr>
          <p:spPr>
            <a:xfrm>
              <a:off x="3075655" y="4196428"/>
              <a:ext cx="493045" cy="364876"/>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3">
              <a:extLst>
                <a:ext uri="{FF2B5EF4-FFF2-40B4-BE49-F238E27FC236}">
                  <a16:creationId xmlns:a16="http://schemas.microsoft.com/office/drawing/2014/main" id="{899A651C-DB64-4D3D-8B4F-496199E8D5DC}"/>
                </a:ext>
              </a:extLst>
            </p:cNvPr>
            <p:cNvPicPr>
              <a:picLocks noChangeAspect="1" noChangeArrowheads="1"/>
            </p:cNvPicPr>
            <p:nvPr/>
          </p:nvPicPr>
          <p:blipFill rotWithShape="1">
            <a:blip r:embed="rId3"/>
            <a:srcRect l="77807"/>
            <a:stretch/>
          </p:blipFill>
          <p:spPr bwMode="auto">
            <a:xfrm>
              <a:off x="5967467" y="2667000"/>
              <a:ext cx="2048503" cy="3733800"/>
            </a:xfrm>
            <a:prstGeom prst="rect">
              <a:avLst/>
            </a:prstGeom>
            <a:noFill/>
            <a:ln w="9525">
              <a:miter lim="800000"/>
              <a:headEnd/>
              <a:tailEnd/>
            </a:ln>
            <a:effectLst/>
          </p:spPr>
        </p:pic>
        <p:sp>
          <p:nvSpPr>
            <p:cNvPr id="9" name="Striped Right Arrow 15">
              <a:extLst>
                <a:ext uri="{FF2B5EF4-FFF2-40B4-BE49-F238E27FC236}">
                  <a16:creationId xmlns:a16="http://schemas.microsoft.com/office/drawing/2014/main" id="{474356CC-E4D0-4AA1-9C35-454F5F15F2BB}"/>
                </a:ext>
              </a:extLst>
            </p:cNvPr>
            <p:cNvSpPr/>
            <p:nvPr/>
          </p:nvSpPr>
          <p:spPr>
            <a:xfrm>
              <a:off x="5514055" y="4202962"/>
              <a:ext cx="493045" cy="364876"/>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267220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F1BD5A4-3311-4CB8-BBE9-2F7A6245BA26}"/>
              </a:ext>
            </a:extLst>
          </p:cNvPr>
          <p:cNvSpPr/>
          <p:nvPr/>
        </p:nvSpPr>
        <p:spPr>
          <a:xfrm>
            <a:off x="7071052" y="750074"/>
            <a:ext cx="2821022" cy="21342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09AB4F0-5EF9-437A-BB1F-CD9F92339F8C}"/>
              </a:ext>
            </a:extLst>
          </p:cNvPr>
          <p:cNvSpPr/>
          <p:nvPr/>
        </p:nvSpPr>
        <p:spPr>
          <a:xfrm>
            <a:off x="2675106" y="719846"/>
            <a:ext cx="2821022" cy="21342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097BED7-B02E-4E3F-A741-B5EB9989B181}"/>
              </a:ext>
            </a:extLst>
          </p:cNvPr>
          <p:cNvSpPr/>
          <p:nvPr/>
        </p:nvSpPr>
        <p:spPr>
          <a:xfrm>
            <a:off x="6538463" y="3544591"/>
            <a:ext cx="4572000" cy="1815882"/>
          </a:xfrm>
          <a:prstGeom prst="rect">
            <a:avLst/>
          </a:prstGeom>
        </p:spPr>
        <p:txBody>
          <a:bodyPr>
            <a:spAutoFit/>
          </a:bodyPr>
          <a:lstStyle/>
          <a:p>
            <a:r>
              <a:rPr lang="en-US" sz="2800" dirty="0">
                <a:solidFill>
                  <a:srgbClr val="008000"/>
                </a:solidFill>
              </a:rPr>
              <a:t>✓</a:t>
            </a:r>
            <a:r>
              <a:rPr lang="en-US" sz="2800" dirty="0"/>
              <a:t> Free</a:t>
            </a:r>
          </a:p>
          <a:p>
            <a:r>
              <a:rPr lang="en-US" sz="2800" dirty="0">
                <a:solidFill>
                  <a:srgbClr val="C00000"/>
                </a:solidFill>
              </a:rPr>
              <a:t>✗ </a:t>
            </a:r>
            <a:r>
              <a:rPr lang="en-US" sz="2800" dirty="0"/>
              <a:t>Answers may be slow</a:t>
            </a:r>
          </a:p>
          <a:p>
            <a:r>
              <a:rPr lang="en-US" sz="2800" dirty="0">
                <a:solidFill>
                  <a:srgbClr val="008000"/>
                </a:solidFill>
              </a:rPr>
              <a:t>✓ </a:t>
            </a:r>
            <a:r>
              <a:rPr lang="en-US" sz="2800" dirty="0"/>
              <a:t>Friends are trusted</a:t>
            </a:r>
          </a:p>
          <a:p>
            <a:r>
              <a:rPr lang="en-US" sz="2800" dirty="0">
                <a:solidFill>
                  <a:srgbClr val="C00000"/>
                </a:solidFill>
              </a:rPr>
              <a:t>✗ </a:t>
            </a:r>
            <a:r>
              <a:rPr lang="en-US" sz="2800" dirty="0"/>
              <a:t>May bother friends</a:t>
            </a:r>
          </a:p>
        </p:txBody>
      </p:sp>
      <p:pic>
        <p:nvPicPr>
          <p:cNvPr id="4" name="Picture 2">
            <a:extLst>
              <a:ext uri="{FF2B5EF4-FFF2-40B4-BE49-F238E27FC236}">
                <a16:creationId xmlns:a16="http://schemas.microsoft.com/office/drawing/2014/main" id="{EA93A01A-DA9E-4DE2-8DB8-526012F0EEF8}"/>
              </a:ext>
            </a:extLst>
          </p:cNvPr>
          <p:cNvPicPr>
            <a:picLocks noChangeAspect="1" noChangeArrowheads="1"/>
          </p:cNvPicPr>
          <p:nvPr/>
        </p:nvPicPr>
        <p:blipFill>
          <a:blip r:embed="rId2">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6911703" y="413426"/>
            <a:ext cx="3208160" cy="2615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A6A1787A-5E30-4E54-B925-AFAFF39E3329}"/>
              </a:ext>
            </a:extLst>
          </p:cNvPr>
          <p:cNvSpPr txBox="1"/>
          <p:nvPr/>
        </p:nvSpPr>
        <p:spPr>
          <a:xfrm>
            <a:off x="2023613" y="2961749"/>
            <a:ext cx="3886200" cy="523220"/>
          </a:xfrm>
          <a:prstGeom prst="rect">
            <a:avLst/>
          </a:prstGeom>
          <a:solidFill>
            <a:schemeClr val="bg1">
              <a:lumMod val="75000"/>
            </a:schemeClr>
          </a:solidFill>
        </p:spPr>
        <p:txBody>
          <a:bodyPr wrap="square" rtlCol="0">
            <a:spAutoFit/>
          </a:bodyPr>
          <a:lstStyle/>
          <a:p>
            <a:pPr algn="ctr"/>
            <a:r>
              <a:rPr lang="en-US" sz="2800" b="1" dirty="0"/>
              <a:t>Crowdsourcing</a:t>
            </a:r>
          </a:p>
        </p:txBody>
      </p:sp>
      <p:sp>
        <p:nvSpPr>
          <p:cNvPr id="6" name="TextBox 5">
            <a:extLst>
              <a:ext uri="{FF2B5EF4-FFF2-40B4-BE49-F238E27FC236}">
                <a16:creationId xmlns:a16="http://schemas.microsoft.com/office/drawing/2014/main" id="{CBA06D01-0A8D-4520-9D6B-F79487F71243}"/>
              </a:ext>
            </a:extLst>
          </p:cNvPr>
          <p:cNvSpPr txBox="1"/>
          <p:nvPr/>
        </p:nvSpPr>
        <p:spPr>
          <a:xfrm>
            <a:off x="6538463" y="2961749"/>
            <a:ext cx="3886200" cy="523220"/>
          </a:xfrm>
          <a:prstGeom prst="rect">
            <a:avLst/>
          </a:prstGeom>
          <a:solidFill>
            <a:schemeClr val="bg1">
              <a:lumMod val="75000"/>
            </a:schemeClr>
          </a:solidFill>
        </p:spPr>
        <p:txBody>
          <a:bodyPr wrap="square" rtlCol="0">
            <a:spAutoFit/>
          </a:bodyPr>
          <a:lstStyle/>
          <a:p>
            <a:pPr algn="ctr"/>
            <a:r>
              <a:rPr lang="en-US" sz="2800" b="1" dirty="0"/>
              <a:t>Friendsourcing</a:t>
            </a:r>
          </a:p>
        </p:txBody>
      </p:sp>
      <p:sp>
        <p:nvSpPr>
          <p:cNvPr id="7" name="Rectangle 6">
            <a:extLst>
              <a:ext uri="{FF2B5EF4-FFF2-40B4-BE49-F238E27FC236}">
                <a16:creationId xmlns:a16="http://schemas.microsoft.com/office/drawing/2014/main" id="{805FD697-D441-474E-A877-DF0B5C734B05}"/>
              </a:ext>
            </a:extLst>
          </p:cNvPr>
          <p:cNvSpPr/>
          <p:nvPr/>
        </p:nvSpPr>
        <p:spPr>
          <a:xfrm>
            <a:off x="2023613" y="3544591"/>
            <a:ext cx="3886200" cy="2185214"/>
          </a:xfrm>
          <a:prstGeom prst="rect">
            <a:avLst/>
          </a:prstGeom>
        </p:spPr>
        <p:txBody>
          <a:bodyPr wrap="square">
            <a:spAutoFit/>
          </a:bodyPr>
          <a:lstStyle/>
          <a:p>
            <a:pPr algn="r"/>
            <a:r>
              <a:rPr lang="en-US" sz="2800" dirty="0"/>
              <a:t>Costs money</a:t>
            </a:r>
            <a:r>
              <a:rPr lang="en-US" sz="2800" dirty="0">
                <a:solidFill>
                  <a:srgbClr val="C00000"/>
                </a:solidFill>
              </a:rPr>
              <a:t>✗</a:t>
            </a:r>
            <a:r>
              <a:rPr lang="en-US" sz="2800" dirty="0"/>
              <a:t> </a:t>
            </a:r>
          </a:p>
          <a:p>
            <a:pPr algn="r"/>
            <a:r>
              <a:rPr lang="en-US" sz="2800" dirty="0"/>
              <a:t>Extremely fast </a:t>
            </a:r>
            <a:r>
              <a:rPr lang="en-US" sz="2800" dirty="0">
                <a:solidFill>
                  <a:srgbClr val="008000"/>
                </a:solidFill>
              </a:rPr>
              <a:t>✓</a:t>
            </a:r>
            <a:endParaRPr lang="en-US" sz="2800" dirty="0"/>
          </a:p>
          <a:p>
            <a:pPr algn="r"/>
            <a:r>
              <a:rPr lang="en-US" sz="2800" dirty="0"/>
              <a:t>Workers are strangers</a:t>
            </a:r>
            <a:r>
              <a:rPr lang="en-US" sz="2800" dirty="0">
                <a:solidFill>
                  <a:srgbClr val="C00000"/>
                </a:solidFill>
              </a:rPr>
              <a:t> ✗</a:t>
            </a:r>
            <a:endParaRPr lang="en-US" sz="2800" dirty="0"/>
          </a:p>
          <a:p>
            <a:pPr algn="r"/>
            <a:r>
              <a:rPr lang="en-US" sz="2800" dirty="0"/>
              <a:t>No social costs </a:t>
            </a:r>
            <a:r>
              <a:rPr lang="en-US" sz="2800" dirty="0">
                <a:solidFill>
                  <a:srgbClr val="008000"/>
                </a:solidFill>
              </a:rPr>
              <a:t>✓</a:t>
            </a:r>
            <a:endParaRPr lang="en-US" sz="2800" dirty="0"/>
          </a:p>
          <a:p>
            <a:pPr algn="r"/>
            <a:endParaRPr lang="en-US" sz="2400" dirty="0"/>
          </a:p>
        </p:txBody>
      </p:sp>
      <p:pic>
        <p:nvPicPr>
          <p:cNvPr id="8" name="Picture 3">
            <a:extLst>
              <a:ext uri="{FF2B5EF4-FFF2-40B4-BE49-F238E27FC236}">
                <a16:creationId xmlns:a16="http://schemas.microsoft.com/office/drawing/2014/main" id="{EE135260-8DB0-487F-A045-18EBDC0A556F}"/>
              </a:ext>
            </a:extLst>
          </p:cNvPr>
          <p:cNvPicPr>
            <a:picLocks noChangeAspect="1" noChangeArrowheads="1"/>
          </p:cNvPicPr>
          <p:nvPr/>
        </p:nvPicPr>
        <p:blipFill rotWithShape="1">
          <a:blip r:embed="rId3">
            <a:clrChange>
              <a:clrFrom>
                <a:srgbClr val="F2F2F2"/>
              </a:clrFrom>
              <a:clrTo>
                <a:srgbClr val="F2F2F2">
                  <a:alpha val="0"/>
                </a:srgbClr>
              </a:clrTo>
            </a:clrChange>
            <a:extLst>
              <a:ext uri="{28A0092B-C50C-407E-A947-70E740481C1C}">
                <a14:useLocalDpi xmlns:a14="http://schemas.microsoft.com/office/drawing/2010/main" val="0"/>
              </a:ext>
            </a:extLst>
          </a:blip>
          <a:srcRect r="40751"/>
          <a:stretch/>
        </p:blipFill>
        <p:spPr bwMode="auto">
          <a:xfrm>
            <a:off x="2189530" y="613940"/>
            <a:ext cx="2993195" cy="2542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2669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F51C7-1B72-4E34-B069-C41F5E916C46}"/>
              </a:ext>
            </a:extLst>
          </p:cNvPr>
          <p:cNvSpPr>
            <a:spLocks noGrp="1"/>
          </p:cNvSpPr>
          <p:nvPr>
            <p:ph type="title"/>
          </p:nvPr>
        </p:nvSpPr>
        <p:spPr>
          <a:xfrm>
            <a:off x="569844" y="126588"/>
            <a:ext cx="11178209" cy="1325563"/>
          </a:xfrm>
        </p:spPr>
        <p:txBody>
          <a:bodyPr/>
          <a:lstStyle/>
          <a:p>
            <a:r>
              <a:rPr lang="en-US" dirty="0"/>
              <a:t>Social Microvolunteering [Brady et al., CHI 2015]</a:t>
            </a:r>
          </a:p>
        </p:txBody>
      </p:sp>
      <p:pic>
        <p:nvPicPr>
          <p:cNvPr id="11" name="Picture 3" descr="a person posts a photo of a box on facebook and asks what's in it and their friends identify the type of crackers it contains." title="visual answers app">
            <a:extLst>
              <a:ext uri="{FF2B5EF4-FFF2-40B4-BE49-F238E27FC236}">
                <a16:creationId xmlns:a16="http://schemas.microsoft.com/office/drawing/2014/main" id="{A9F0355B-8901-4EE5-A00A-9C686A6108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600" y="1699846"/>
            <a:ext cx="11475453"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7683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902AE2F-278A-42A9-9C6B-D58A6EAD3AAF}"/>
              </a:ext>
            </a:extLst>
          </p:cNvPr>
          <p:cNvSpPr/>
          <p:nvPr/>
        </p:nvSpPr>
        <p:spPr>
          <a:xfrm>
            <a:off x="1752600" y="467358"/>
            <a:ext cx="8915400" cy="290296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p:cNvPicPr>
            <a:picLocks noChangeAspect="1" noChangeArrowheads="1"/>
          </p:cNvPicPr>
          <p:nvPr/>
        </p:nvPicPr>
        <p:blipFill rotWithShape="1">
          <a:blip r:embed="rId2">
            <a:clrChange>
              <a:clrFrom>
                <a:srgbClr val="F2F2F2"/>
              </a:clrFrom>
              <a:clrTo>
                <a:srgbClr val="F2F2F2">
                  <a:alpha val="0"/>
                </a:srgbClr>
              </a:clrTo>
            </a:clrChange>
            <a:extLst>
              <a:ext uri="{28A0092B-C50C-407E-A947-70E740481C1C}">
                <a14:useLocalDpi xmlns:a14="http://schemas.microsoft.com/office/drawing/2010/main" val="0"/>
              </a:ext>
            </a:extLst>
          </a:blip>
          <a:srcRect r="40751"/>
          <a:stretch/>
        </p:blipFill>
        <p:spPr bwMode="auto">
          <a:xfrm>
            <a:off x="1447801" y="925951"/>
            <a:ext cx="2993195" cy="2542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4267201" y="76201"/>
            <a:ext cx="4270061" cy="3481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752600" y="3468638"/>
            <a:ext cx="2895600" cy="584775"/>
          </a:xfrm>
          <a:prstGeom prst="rect">
            <a:avLst/>
          </a:prstGeom>
          <a:solidFill>
            <a:schemeClr val="bg1">
              <a:lumMod val="75000"/>
            </a:schemeClr>
          </a:solidFill>
        </p:spPr>
        <p:txBody>
          <a:bodyPr wrap="square" rtlCol="0">
            <a:spAutoFit/>
          </a:bodyPr>
          <a:lstStyle/>
          <a:p>
            <a:pPr algn="ctr"/>
            <a:r>
              <a:rPr lang="en-US" sz="3200" b="1" dirty="0"/>
              <a:t>Crowdsourcing</a:t>
            </a:r>
            <a:endParaRPr lang="en-US" sz="2400" b="1" dirty="0"/>
          </a:p>
        </p:txBody>
      </p:sp>
      <p:sp>
        <p:nvSpPr>
          <p:cNvPr id="8" name="TextBox 7"/>
          <p:cNvSpPr txBox="1"/>
          <p:nvPr/>
        </p:nvSpPr>
        <p:spPr>
          <a:xfrm>
            <a:off x="5014586" y="3468639"/>
            <a:ext cx="2775288" cy="584775"/>
          </a:xfrm>
          <a:prstGeom prst="rect">
            <a:avLst/>
          </a:prstGeom>
          <a:solidFill>
            <a:schemeClr val="bg1">
              <a:lumMod val="75000"/>
            </a:schemeClr>
          </a:solidFill>
        </p:spPr>
        <p:txBody>
          <a:bodyPr wrap="square" rtlCol="0">
            <a:spAutoFit/>
          </a:bodyPr>
          <a:lstStyle/>
          <a:p>
            <a:pPr algn="ctr"/>
            <a:r>
              <a:rPr lang="en-US" sz="3200" b="1" dirty="0"/>
              <a:t>Friendsourcing</a:t>
            </a:r>
          </a:p>
        </p:txBody>
      </p:sp>
      <p:pic>
        <p:nvPicPr>
          <p:cNvPr id="3074" name="Picture 2"/>
          <p:cNvPicPr>
            <a:picLocks noChangeAspect="1" noChangeArrowheads="1"/>
          </p:cNvPicPr>
          <p:nvPr/>
        </p:nvPicPr>
        <p:blipFill>
          <a:blip r:embed="rId4">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899308" y="586764"/>
            <a:ext cx="2844893" cy="2426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8785210" y="966890"/>
            <a:ext cx="1180785" cy="1298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8287529" y="3468639"/>
            <a:ext cx="2176144" cy="584775"/>
          </a:xfrm>
          <a:prstGeom prst="rect">
            <a:avLst/>
          </a:prstGeom>
          <a:solidFill>
            <a:schemeClr val="bg1">
              <a:lumMod val="75000"/>
            </a:schemeClr>
          </a:solidFill>
        </p:spPr>
        <p:txBody>
          <a:bodyPr wrap="square" rtlCol="0">
            <a:spAutoFit/>
          </a:bodyPr>
          <a:lstStyle/>
          <a:p>
            <a:pPr algn="ctr"/>
            <a:r>
              <a:rPr lang="en-US" sz="3200" b="1" dirty="0" err="1"/>
              <a:t>Slacktivism</a:t>
            </a:r>
            <a:endParaRPr lang="en-US" sz="3200" b="1" dirty="0"/>
          </a:p>
        </p:txBody>
      </p:sp>
      <p:sp>
        <p:nvSpPr>
          <p:cNvPr id="2" name="Plus 1"/>
          <p:cNvSpPr/>
          <p:nvPr/>
        </p:nvSpPr>
        <p:spPr>
          <a:xfrm>
            <a:off x="4517195" y="2068476"/>
            <a:ext cx="536224" cy="523757"/>
          </a:xfrm>
          <a:prstGeom prst="mathPlu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lus 9"/>
          <p:cNvSpPr/>
          <p:nvPr/>
        </p:nvSpPr>
        <p:spPr>
          <a:xfrm>
            <a:off x="7543800" y="2068475"/>
            <a:ext cx="536224" cy="523757"/>
          </a:xfrm>
          <a:prstGeom prst="mathPlu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qual 2"/>
          <p:cNvSpPr/>
          <p:nvPr/>
        </p:nvSpPr>
        <p:spPr>
          <a:xfrm>
            <a:off x="5795391" y="4648200"/>
            <a:ext cx="829818" cy="609600"/>
          </a:xfrm>
          <a:prstGeom prst="mathEqual">
            <a:avLst>
              <a:gd name="adj1" fmla="val 23520"/>
              <a:gd name="adj2" fmla="val 2192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itle 7"/>
          <p:cNvSpPr>
            <a:spLocks noGrp="1"/>
          </p:cNvSpPr>
          <p:nvPr>
            <p:ph type="title"/>
          </p:nvPr>
        </p:nvSpPr>
        <p:spPr>
          <a:xfrm>
            <a:off x="3022646" y="5468566"/>
            <a:ext cx="6375308" cy="1143000"/>
          </a:xfrm>
        </p:spPr>
        <p:txBody>
          <a:bodyPr>
            <a:normAutofit/>
          </a:bodyPr>
          <a:lstStyle/>
          <a:p>
            <a:r>
              <a:rPr lang="en-US" sz="4800" dirty="0"/>
              <a:t>Social Microvolunteering</a:t>
            </a:r>
          </a:p>
        </p:txBody>
      </p:sp>
    </p:spTree>
    <p:extLst>
      <p:ext uri="{BB962C8B-B14F-4D97-AF65-F5344CB8AC3E}">
        <p14:creationId xmlns:p14="http://schemas.microsoft.com/office/powerpoint/2010/main" val="31885413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dirty="0" err="1"/>
              <a:t>Slacktivism</a:t>
            </a:r>
            <a:r>
              <a:rPr lang="en-US" dirty="0"/>
              <a:t>” and Volunteering</a:t>
            </a:r>
          </a:p>
        </p:txBody>
      </p:sp>
      <p:sp>
        <p:nvSpPr>
          <p:cNvPr id="3" name="Content Placeholder 2"/>
          <p:cNvSpPr>
            <a:spLocks noGrp="1"/>
          </p:cNvSpPr>
          <p:nvPr>
            <p:ph idx="1"/>
          </p:nvPr>
        </p:nvSpPr>
        <p:spPr>
          <a:xfrm>
            <a:off x="1699460" y="1701462"/>
            <a:ext cx="8816140" cy="4419600"/>
          </a:xfrm>
        </p:spPr>
        <p:txBody>
          <a:bodyPr/>
          <a:lstStyle/>
          <a:p>
            <a:r>
              <a:rPr lang="en-US" dirty="0"/>
              <a:t>Low-effort activism mediated by technology</a:t>
            </a:r>
          </a:p>
          <a:p>
            <a:r>
              <a:rPr lang="en-US" dirty="0"/>
              <a:t>Some view it as a way to avoid real impact</a:t>
            </a:r>
          </a:p>
          <a:p>
            <a:r>
              <a:rPr lang="en-US" dirty="0"/>
              <a:t>Can draw awareness and lead to future actions </a:t>
            </a:r>
          </a:p>
          <a:p>
            <a:endParaRPr lang="en-US" dirty="0"/>
          </a:p>
        </p:txBody>
      </p:sp>
      <p:sp>
        <p:nvSpPr>
          <p:cNvPr id="4" name="Rectangle 3"/>
          <p:cNvSpPr/>
          <p:nvPr/>
        </p:nvSpPr>
        <p:spPr>
          <a:xfrm>
            <a:off x="1499938" y="6336268"/>
            <a:ext cx="9168063" cy="369332"/>
          </a:xfrm>
          <a:prstGeom prst="rect">
            <a:avLst/>
          </a:prstGeom>
        </p:spPr>
        <p:txBody>
          <a:bodyPr wrap="square">
            <a:spAutoFit/>
          </a:bodyPr>
          <a:lstStyle/>
          <a:p>
            <a:pPr algn="ctr"/>
            <a:r>
              <a:rPr lang="en-US" dirty="0" err="1"/>
              <a:t>Voida</a:t>
            </a:r>
            <a:r>
              <a:rPr lang="en-US" dirty="0"/>
              <a:t>, A. et al. CHI 2012; Vie, S. First Monday 2014; Lee, Y.-</a:t>
            </a:r>
            <a:r>
              <a:rPr lang="en-US" dirty="0" err="1"/>
              <a:t>hao</a:t>
            </a:r>
            <a:r>
              <a:rPr lang="en-US" dirty="0"/>
              <a:t> and Hsieh, G. CHI 2013.</a:t>
            </a:r>
          </a:p>
        </p:txBody>
      </p:sp>
      <p:pic>
        <p:nvPicPr>
          <p:cNvPr id="5122" name="Picture 2" descr="a meme on facebook to promote marriage equality" title="red equals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9746" y="3810001"/>
            <a:ext cx="2028445" cy="2028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0561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shot of a question posted to facebook of a pill bottle asking what kind of medicine it is, and one person guesses it is from Target's Up and Up brand." title="screenshot"/>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33801" y="6736"/>
            <a:ext cx="4393719" cy="7003664"/>
          </a:xfrm>
        </p:spPr>
      </p:pic>
    </p:spTree>
    <p:extLst>
      <p:ext uri="{BB962C8B-B14F-4D97-AF65-F5344CB8AC3E}">
        <p14:creationId xmlns:p14="http://schemas.microsoft.com/office/powerpoint/2010/main" val="7782634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Answers Pilot</a:t>
            </a:r>
          </a:p>
        </p:txBody>
      </p:sp>
      <p:sp>
        <p:nvSpPr>
          <p:cNvPr id="3" name="Content Placeholder 2"/>
          <p:cNvSpPr>
            <a:spLocks noGrp="1"/>
          </p:cNvSpPr>
          <p:nvPr>
            <p:ph idx="1"/>
          </p:nvPr>
        </p:nvSpPr>
        <p:spPr>
          <a:xfrm>
            <a:off x="2057400" y="1676400"/>
            <a:ext cx="8610600" cy="4419600"/>
          </a:xfrm>
        </p:spPr>
        <p:txBody>
          <a:bodyPr>
            <a:normAutofit/>
          </a:bodyPr>
          <a:lstStyle/>
          <a:p>
            <a:r>
              <a:rPr lang="en-US" dirty="0"/>
              <a:t>Pilot study with 91 volunteers </a:t>
            </a:r>
          </a:p>
          <a:p>
            <a:pPr lvl="1"/>
            <a:r>
              <a:rPr lang="en-US" dirty="0"/>
              <a:t>Compensated half of them with $20 for participating</a:t>
            </a:r>
          </a:p>
          <a:p>
            <a:r>
              <a:rPr lang="en-US" dirty="0"/>
              <a:t>64% had friends, family members with disability</a:t>
            </a:r>
          </a:p>
          <a:p>
            <a:r>
              <a:rPr lang="en-US" dirty="0"/>
              <a:t>Questions pre-selected from VizWiz archives</a:t>
            </a:r>
          </a:p>
          <a:p>
            <a:r>
              <a:rPr lang="en-US" dirty="0"/>
              <a:t>Visual Answers posted 1,130 questions </a:t>
            </a:r>
          </a:p>
          <a:p>
            <a:r>
              <a:rPr lang="en-US" dirty="0"/>
              <a:t>42% of questions received at least 1 comment</a:t>
            </a:r>
          </a:p>
          <a:p>
            <a:r>
              <a:rPr lang="en-US" dirty="0"/>
              <a:t>756 total comments (avg. 1.6 per answered post)</a:t>
            </a:r>
          </a:p>
          <a:p>
            <a:r>
              <a:rPr lang="en-US" dirty="0"/>
              <a:t>Examined response speed, quality, and feedback</a:t>
            </a:r>
          </a:p>
          <a:p>
            <a:endParaRPr lang="en-US" dirty="0"/>
          </a:p>
        </p:txBody>
      </p:sp>
    </p:spTree>
    <p:extLst>
      <p:ext uri="{BB962C8B-B14F-4D97-AF65-F5344CB8AC3E}">
        <p14:creationId xmlns:p14="http://schemas.microsoft.com/office/powerpoint/2010/main" val="38419604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98304813"/>
              </p:ext>
            </p:extLst>
          </p:nvPr>
        </p:nvGraphicFramePr>
        <p:xfrm>
          <a:off x="2217905" y="2704292"/>
          <a:ext cx="80772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a:xfrm>
            <a:off x="838200" y="-33710"/>
            <a:ext cx="10515600" cy="1325563"/>
          </a:xfrm>
        </p:spPr>
        <p:txBody>
          <a:bodyPr/>
          <a:lstStyle/>
          <a:p>
            <a:r>
              <a:rPr lang="en-US" dirty="0"/>
              <a:t>Response Speed</a:t>
            </a:r>
          </a:p>
        </p:txBody>
      </p:sp>
      <p:sp>
        <p:nvSpPr>
          <p:cNvPr id="3" name="Content Placeholder 2"/>
          <p:cNvSpPr>
            <a:spLocks noGrp="1"/>
          </p:cNvSpPr>
          <p:nvPr>
            <p:ph idx="1"/>
          </p:nvPr>
        </p:nvSpPr>
        <p:spPr>
          <a:xfrm>
            <a:off x="1913105" y="1104093"/>
            <a:ext cx="8686800" cy="4525963"/>
          </a:xfrm>
        </p:spPr>
        <p:txBody>
          <a:bodyPr>
            <a:normAutofit/>
          </a:bodyPr>
          <a:lstStyle/>
          <a:p>
            <a:r>
              <a:rPr lang="en-US" dirty="0"/>
              <a:t>First comment average 50 minutes</a:t>
            </a:r>
          </a:p>
          <a:p>
            <a:r>
              <a:rPr lang="en-US" dirty="0"/>
              <a:t>Posted to 20 walls, first response in 156 seconds</a:t>
            </a:r>
          </a:p>
          <a:p>
            <a:pPr lvl="1"/>
            <a:r>
              <a:rPr lang="en-US" dirty="0"/>
              <a:t>66 seconds if question is easy to answer</a:t>
            </a:r>
          </a:p>
        </p:txBody>
      </p:sp>
      <p:sp>
        <p:nvSpPr>
          <p:cNvPr id="2" name="5-Point Star 1"/>
          <p:cNvSpPr/>
          <p:nvPr/>
        </p:nvSpPr>
        <p:spPr>
          <a:xfrm>
            <a:off x="5189705" y="5066492"/>
            <a:ext cx="304800" cy="304800"/>
          </a:xfrm>
          <a:prstGeom prst="star5">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cxnSp>
        <p:nvCxnSpPr>
          <p:cNvPr id="13" name="Straight Connector 12"/>
          <p:cNvCxnSpPr/>
          <p:nvPr/>
        </p:nvCxnSpPr>
        <p:spPr>
          <a:xfrm>
            <a:off x="4580105" y="2856692"/>
            <a:ext cx="0" cy="2514600"/>
          </a:xfrm>
          <a:prstGeom prst="line">
            <a:avLst/>
          </a:prstGeom>
          <a:ln w="3810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50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73293"/>
            <a:ext cx="10515600" cy="1325563"/>
          </a:xfrm>
        </p:spPr>
        <p:txBody>
          <a:bodyPr/>
          <a:lstStyle/>
          <a:p>
            <a:r>
              <a:rPr lang="en-US" dirty="0"/>
              <a:t>Answer Quality</a:t>
            </a:r>
          </a:p>
        </p:txBody>
      </p:sp>
      <p:sp>
        <p:nvSpPr>
          <p:cNvPr id="3" name="Content Placeholder 2"/>
          <p:cNvSpPr>
            <a:spLocks noGrp="1"/>
          </p:cNvSpPr>
          <p:nvPr>
            <p:ph idx="1"/>
          </p:nvPr>
        </p:nvSpPr>
        <p:spPr>
          <a:xfrm>
            <a:off x="2133600" y="1112194"/>
            <a:ext cx="9520136" cy="4500662"/>
          </a:xfrm>
        </p:spPr>
        <p:txBody>
          <a:bodyPr>
            <a:normAutofit/>
          </a:bodyPr>
          <a:lstStyle/>
          <a:p>
            <a:r>
              <a:rPr lang="en-US" sz="3200" dirty="0">
                <a:ea typeface="Gulim" pitchFamily="34" charset="-127"/>
              </a:rPr>
              <a:t>“Good faith” answers</a:t>
            </a:r>
          </a:p>
          <a:p>
            <a:pPr lvl="1"/>
            <a:r>
              <a:rPr lang="en-US" sz="2800" dirty="0">
                <a:ea typeface="Gulim" pitchFamily="34" charset="-127"/>
              </a:rPr>
              <a:t>Correct answer if question is answerable</a:t>
            </a:r>
          </a:p>
          <a:p>
            <a:pPr lvl="1"/>
            <a:r>
              <a:rPr lang="en-US" sz="2800" dirty="0">
                <a:ea typeface="Gulim" pitchFamily="34" charset="-127"/>
              </a:rPr>
              <a:t>Explanation, feedback on how to retake if unanswerable</a:t>
            </a:r>
          </a:p>
          <a:p>
            <a:endParaRPr lang="en-US" dirty="0"/>
          </a:p>
          <a:p>
            <a:endParaRPr lang="en-US" dirty="0">
              <a:ea typeface="Gulim" pitchFamily="34" charset="-127"/>
            </a:endParaRPr>
          </a:p>
        </p:txBody>
      </p:sp>
      <p:sp>
        <p:nvSpPr>
          <p:cNvPr id="2" name="Rectangle 1"/>
          <p:cNvSpPr/>
          <p:nvPr/>
        </p:nvSpPr>
        <p:spPr>
          <a:xfrm>
            <a:off x="3075108" y="2835136"/>
            <a:ext cx="9116892" cy="1508105"/>
          </a:xfrm>
          <a:prstGeom prst="rect">
            <a:avLst/>
          </a:prstGeom>
        </p:spPr>
        <p:txBody>
          <a:bodyPr wrap="square">
            <a:spAutoFit/>
          </a:bodyPr>
          <a:lstStyle/>
          <a:p>
            <a:pPr algn="ctr"/>
            <a:r>
              <a:rPr lang="en-US" sz="2400" b="1" i="1" dirty="0"/>
              <a:t>[“Which knob, is it the left or the right, is for temperature control?”] </a:t>
            </a:r>
            <a:br>
              <a:rPr lang="en-US" sz="2400" b="1" i="1" dirty="0"/>
            </a:br>
            <a:r>
              <a:rPr lang="en-US" sz="2400" i="1" dirty="0"/>
              <a:t>Left one is for Temperature. It has three settings cold to the left, 21 Celsius/70 </a:t>
            </a:r>
            <a:r>
              <a:rPr lang="en-US" sz="2400" i="1" dirty="0" err="1"/>
              <a:t>Farenheit</a:t>
            </a:r>
            <a:r>
              <a:rPr lang="en-US" sz="2400" i="1" dirty="0"/>
              <a:t> in the center and warm to the right.</a:t>
            </a:r>
          </a:p>
          <a:p>
            <a:pPr algn="ctr"/>
            <a:endParaRPr lang="en-US" sz="2000" b="1" i="1" dirty="0"/>
          </a:p>
        </p:txBody>
      </p:sp>
      <p:pic>
        <p:nvPicPr>
          <p:cNvPr id="5" name="Picture 4" descr="image of a thermostat" title="thermostat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2420" y="2616740"/>
            <a:ext cx="1859604" cy="228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overexposed image of a bottel where label is illegible" title="bottle"/>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8565769" y="4377921"/>
            <a:ext cx="2456142" cy="2027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4944896"/>
            <a:ext cx="8991600" cy="1569660"/>
          </a:xfrm>
          <a:prstGeom prst="rect">
            <a:avLst/>
          </a:prstGeom>
        </p:spPr>
        <p:txBody>
          <a:bodyPr wrap="square">
            <a:spAutoFit/>
          </a:bodyPr>
          <a:lstStyle/>
          <a:p>
            <a:pPr algn="ctr"/>
            <a:r>
              <a:rPr lang="en-US" sz="2400" b="1" i="1" dirty="0"/>
              <a:t>[“What does this bottle say?”] </a:t>
            </a:r>
            <a:br>
              <a:rPr lang="en-US" sz="2400" b="1" i="1" dirty="0"/>
            </a:br>
            <a:r>
              <a:rPr lang="en-US" sz="2400" i="1" dirty="0"/>
              <a:t>The flash on the camera seems to have caused the label to be too bright white to read. Also; the picture is not centered to see the full product. My guess is that it is window/glass cleaner. </a:t>
            </a:r>
            <a:endParaRPr lang="en-US" sz="2400" dirty="0"/>
          </a:p>
        </p:txBody>
      </p:sp>
    </p:spTree>
    <p:extLst>
      <p:ext uri="{BB962C8B-B14F-4D97-AF65-F5344CB8AC3E}">
        <p14:creationId xmlns:p14="http://schemas.microsoft.com/office/powerpoint/2010/main" val="12428361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2204"/>
            <a:ext cx="10515600" cy="1325563"/>
          </a:xfrm>
        </p:spPr>
        <p:txBody>
          <a:bodyPr/>
          <a:lstStyle/>
          <a:p>
            <a:r>
              <a:rPr lang="en-US" dirty="0"/>
              <a:t>Volunteer Responses</a:t>
            </a:r>
          </a:p>
        </p:txBody>
      </p:sp>
      <p:sp>
        <p:nvSpPr>
          <p:cNvPr id="3" name="Content Placeholder 2"/>
          <p:cNvSpPr>
            <a:spLocks noGrp="1"/>
          </p:cNvSpPr>
          <p:nvPr>
            <p:ph idx="1"/>
          </p:nvPr>
        </p:nvSpPr>
        <p:spPr>
          <a:xfrm>
            <a:off x="1524000" y="1347279"/>
            <a:ext cx="9144000" cy="4525963"/>
          </a:xfrm>
        </p:spPr>
        <p:txBody>
          <a:bodyPr>
            <a:normAutofit/>
          </a:bodyPr>
          <a:lstStyle/>
          <a:p>
            <a:r>
              <a:rPr lang="en-US" dirty="0">
                <a:ea typeface="Gulim" pitchFamily="34" charset="-127"/>
              </a:rPr>
              <a:t>95% felt positive about their use of Visual Answers</a:t>
            </a:r>
          </a:p>
          <a:p>
            <a:r>
              <a:rPr lang="en-US" dirty="0">
                <a:ea typeface="Gulim" pitchFamily="34" charset="-127"/>
              </a:rPr>
              <a:t>83% said that they would want to use Facebook</a:t>
            </a:r>
            <a:br>
              <a:rPr lang="en-US" dirty="0">
                <a:ea typeface="Gulim" pitchFamily="34" charset="-127"/>
              </a:rPr>
            </a:br>
            <a:r>
              <a:rPr lang="en-US" dirty="0">
                <a:ea typeface="Gulim" pitchFamily="34" charset="-127"/>
              </a:rPr>
              <a:t>for social microvolunteering in the future</a:t>
            </a:r>
          </a:p>
        </p:txBody>
      </p:sp>
      <p:graphicFrame>
        <p:nvGraphicFramePr>
          <p:cNvPr id="5" name="Chart 4"/>
          <p:cNvGraphicFramePr>
            <a:graphicFrameLocks/>
          </p:cNvGraphicFramePr>
          <p:nvPr>
            <p:extLst>
              <p:ext uri="{D42A27DB-BD31-4B8C-83A1-F6EECF244321}">
                <p14:modId xmlns:p14="http://schemas.microsoft.com/office/powerpoint/2010/main" val="1843522879"/>
              </p:ext>
            </p:extLst>
          </p:nvPr>
        </p:nvGraphicFramePr>
        <p:xfrm>
          <a:off x="1828800" y="2906945"/>
          <a:ext cx="8534400" cy="3581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7557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hoto of Merrie Morris (who is short) standing in between two very tall members of the Harlem Globetrotters basketball team" title="Globetrotters">
            <a:extLst>
              <a:ext uri="{FF2B5EF4-FFF2-40B4-BE49-F238E27FC236}">
                <a16:creationId xmlns:a16="http://schemas.microsoft.com/office/drawing/2014/main" id="{470B78C4-F5D3-409B-81E6-C177CF4F6937}"/>
              </a:ext>
            </a:extLst>
          </p:cNvPr>
          <p:cNvPicPr>
            <a:picLocks noChangeAspect="1"/>
          </p:cNvPicPr>
          <p:nvPr/>
        </p:nvPicPr>
        <p:blipFill>
          <a:blip r:embed="rId3"/>
          <a:stretch>
            <a:fillRect/>
          </a:stretch>
        </p:blipFill>
        <p:spPr>
          <a:xfrm>
            <a:off x="352565" y="497605"/>
            <a:ext cx="2706519" cy="2588134"/>
          </a:xfrm>
          <a:prstGeom prst="rect">
            <a:avLst/>
          </a:prstGeom>
        </p:spPr>
      </p:pic>
      <p:sp>
        <p:nvSpPr>
          <p:cNvPr id="7" name="TextBox 6">
            <a:extLst>
              <a:ext uri="{FF2B5EF4-FFF2-40B4-BE49-F238E27FC236}">
                <a16:creationId xmlns:a16="http://schemas.microsoft.com/office/drawing/2014/main" id="{4BDFF28F-63E8-445B-847E-78DB28364F55}"/>
              </a:ext>
            </a:extLst>
          </p:cNvPr>
          <p:cNvSpPr txBox="1"/>
          <p:nvPr/>
        </p:nvSpPr>
        <p:spPr>
          <a:xfrm>
            <a:off x="3059084" y="363248"/>
            <a:ext cx="8263381" cy="584775"/>
          </a:xfrm>
          <a:prstGeom prst="rect">
            <a:avLst/>
          </a:prstGeom>
          <a:noFill/>
        </p:spPr>
        <p:txBody>
          <a:bodyPr wrap="square" rtlCol="0">
            <a:spAutoFit/>
          </a:bodyPr>
          <a:lstStyle/>
          <a:p>
            <a:r>
              <a:rPr lang="en-US" sz="3200" dirty="0"/>
              <a:t>&lt;</a:t>
            </a:r>
            <a:r>
              <a:rPr lang="en-US" sz="3200" dirty="0" err="1"/>
              <a:t>img</a:t>
            </a:r>
            <a:r>
              <a:rPr lang="en-US" sz="3200" dirty="0"/>
              <a:t> </a:t>
            </a:r>
            <a:r>
              <a:rPr lang="en-US" sz="3200" dirty="0" err="1"/>
              <a:t>src</a:t>
            </a:r>
            <a:r>
              <a:rPr lang="en-US" sz="3200" dirty="0"/>
              <a:t>=“iceland2013.jpg”&gt;</a:t>
            </a:r>
          </a:p>
        </p:txBody>
      </p:sp>
      <p:sp>
        <p:nvSpPr>
          <p:cNvPr id="8" name="TextBox 7">
            <a:extLst>
              <a:ext uri="{FF2B5EF4-FFF2-40B4-BE49-F238E27FC236}">
                <a16:creationId xmlns:a16="http://schemas.microsoft.com/office/drawing/2014/main" id="{0BD522F9-26EC-4D37-8554-0924865F7F51}"/>
              </a:ext>
            </a:extLst>
          </p:cNvPr>
          <p:cNvSpPr txBox="1"/>
          <p:nvPr/>
        </p:nvSpPr>
        <p:spPr>
          <a:xfrm>
            <a:off x="3059084" y="1010282"/>
            <a:ext cx="8263381" cy="584775"/>
          </a:xfrm>
          <a:prstGeom prst="rect">
            <a:avLst/>
          </a:prstGeom>
          <a:noFill/>
        </p:spPr>
        <p:txBody>
          <a:bodyPr wrap="square" rtlCol="0">
            <a:spAutoFit/>
          </a:bodyPr>
          <a:lstStyle/>
          <a:p>
            <a:r>
              <a:rPr lang="en-US" sz="3200" dirty="0"/>
              <a:t>&lt;</a:t>
            </a:r>
            <a:r>
              <a:rPr lang="en-US" sz="3200" dirty="0" err="1"/>
              <a:t>img</a:t>
            </a:r>
            <a:r>
              <a:rPr lang="en-US" sz="3200" dirty="0"/>
              <a:t> </a:t>
            </a:r>
            <a:r>
              <a:rPr lang="en-US" sz="3200" dirty="0" err="1"/>
              <a:t>src</a:t>
            </a:r>
            <a:r>
              <a:rPr lang="en-US" sz="3200" dirty="0"/>
              <a:t>=“iceland2013.jpg” alt=“image”&gt;</a:t>
            </a:r>
          </a:p>
        </p:txBody>
      </p:sp>
      <p:sp>
        <p:nvSpPr>
          <p:cNvPr id="9" name="TextBox 8">
            <a:extLst>
              <a:ext uri="{FF2B5EF4-FFF2-40B4-BE49-F238E27FC236}">
                <a16:creationId xmlns:a16="http://schemas.microsoft.com/office/drawing/2014/main" id="{2CD16920-C121-4992-8DA7-84B90C51659F}"/>
              </a:ext>
            </a:extLst>
          </p:cNvPr>
          <p:cNvSpPr txBox="1"/>
          <p:nvPr/>
        </p:nvSpPr>
        <p:spPr>
          <a:xfrm>
            <a:off x="3059084" y="1719574"/>
            <a:ext cx="9249295" cy="584775"/>
          </a:xfrm>
          <a:prstGeom prst="rect">
            <a:avLst/>
          </a:prstGeom>
          <a:noFill/>
        </p:spPr>
        <p:txBody>
          <a:bodyPr wrap="square" rtlCol="0">
            <a:spAutoFit/>
          </a:bodyPr>
          <a:lstStyle/>
          <a:p>
            <a:r>
              <a:rPr lang="en-US" sz="3200" dirty="0"/>
              <a:t>&lt;</a:t>
            </a:r>
            <a:r>
              <a:rPr lang="en-US" sz="3200" dirty="0" err="1"/>
              <a:t>img</a:t>
            </a:r>
            <a:r>
              <a:rPr lang="en-US" sz="3200" dirty="0"/>
              <a:t> </a:t>
            </a:r>
            <a:r>
              <a:rPr lang="en-US" sz="3200" dirty="0" err="1"/>
              <a:t>src</a:t>
            </a:r>
            <a:r>
              <a:rPr lang="en-US" sz="3200" dirty="0"/>
              <a:t>=“iceland2013.jpg” alt=“iceland2013.jpg”&gt;</a:t>
            </a:r>
          </a:p>
        </p:txBody>
      </p:sp>
      <p:grpSp>
        <p:nvGrpSpPr>
          <p:cNvPr id="14" name="Group 13">
            <a:extLst>
              <a:ext uri="{FF2B5EF4-FFF2-40B4-BE49-F238E27FC236}">
                <a16:creationId xmlns:a16="http://schemas.microsoft.com/office/drawing/2014/main" id="{10B452D5-B042-40AA-900E-4352A3AF3ECA}"/>
              </a:ext>
            </a:extLst>
          </p:cNvPr>
          <p:cNvGrpSpPr/>
          <p:nvPr/>
        </p:nvGrpSpPr>
        <p:grpSpPr>
          <a:xfrm>
            <a:off x="3564607" y="2428866"/>
            <a:ext cx="7757858" cy="4233518"/>
            <a:chOff x="3564607" y="2428866"/>
            <a:chExt cx="7757858" cy="4233518"/>
          </a:xfrm>
        </p:grpSpPr>
        <p:pic>
          <p:nvPicPr>
            <p:cNvPr id="10" name="Picture 9" descr="Screenshot of twitter blog announcement from March 2016 announcing limited support for alt text." title="Twitter screenshot">
              <a:extLst>
                <a:ext uri="{FF2B5EF4-FFF2-40B4-BE49-F238E27FC236}">
                  <a16:creationId xmlns:a16="http://schemas.microsoft.com/office/drawing/2014/main" id="{3D9F086E-C6BF-41B9-A680-5A983FD74251}"/>
                </a:ext>
              </a:extLst>
            </p:cNvPr>
            <p:cNvPicPr>
              <a:picLocks noChangeAspect="1"/>
            </p:cNvPicPr>
            <p:nvPr/>
          </p:nvPicPr>
          <p:blipFill>
            <a:blip r:embed="rId4"/>
            <a:stretch>
              <a:fillRect/>
            </a:stretch>
          </p:blipFill>
          <p:spPr>
            <a:xfrm>
              <a:off x="3564607" y="2717453"/>
              <a:ext cx="7042433" cy="3944931"/>
            </a:xfrm>
            <a:prstGeom prst="rect">
              <a:avLst/>
            </a:prstGeom>
          </p:spPr>
        </p:pic>
        <p:pic>
          <p:nvPicPr>
            <p:cNvPr id="11" name="Picture 10" descr="Twitter Blog logo" title="twitter logo">
              <a:extLst>
                <a:ext uri="{FF2B5EF4-FFF2-40B4-BE49-F238E27FC236}">
                  <a16:creationId xmlns:a16="http://schemas.microsoft.com/office/drawing/2014/main" id="{814B70D1-40A7-416A-9A7B-B2C96349462F}"/>
                </a:ext>
              </a:extLst>
            </p:cNvPr>
            <p:cNvPicPr>
              <a:picLocks noChangeAspect="1"/>
            </p:cNvPicPr>
            <p:nvPr/>
          </p:nvPicPr>
          <p:blipFill>
            <a:blip r:embed="rId5"/>
            <a:stretch>
              <a:fillRect/>
            </a:stretch>
          </p:blipFill>
          <p:spPr>
            <a:xfrm>
              <a:off x="9472720" y="2428866"/>
              <a:ext cx="1849745" cy="882447"/>
            </a:xfrm>
            <a:prstGeom prst="rect">
              <a:avLst/>
            </a:prstGeom>
          </p:spPr>
        </p:pic>
        <p:sp>
          <p:nvSpPr>
            <p:cNvPr id="12" name="Oval 11">
              <a:extLst>
                <a:ext uri="{FF2B5EF4-FFF2-40B4-BE49-F238E27FC236}">
                  <a16:creationId xmlns:a16="http://schemas.microsoft.com/office/drawing/2014/main" id="{D42486DC-F29C-4528-8D2C-D61A77DE8488}"/>
                </a:ext>
              </a:extLst>
            </p:cNvPr>
            <p:cNvSpPr/>
            <p:nvPr/>
          </p:nvSpPr>
          <p:spPr>
            <a:xfrm>
              <a:off x="4270443" y="3968885"/>
              <a:ext cx="1099225" cy="535022"/>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4853412-34D9-4ECA-B6B0-59EC0032E6A4}"/>
                </a:ext>
              </a:extLst>
            </p:cNvPr>
            <p:cNvSpPr/>
            <p:nvPr/>
          </p:nvSpPr>
          <p:spPr>
            <a:xfrm>
              <a:off x="4724400" y="5755339"/>
              <a:ext cx="3135548" cy="535022"/>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8152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2D9CFCD-4309-4014-B801-C36B6F461569}"/>
              </a:ext>
            </a:extLst>
          </p:cNvPr>
          <p:cNvSpPr/>
          <p:nvPr/>
        </p:nvSpPr>
        <p:spPr>
          <a:xfrm>
            <a:off x="1732563" y="2567964"/>
            <a:ext cx="8915400" cy="290296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2"/>
          <p:cNvSpPr>
            <a:spLocks noGrp="1"/>
          </p:cNvSpPr>
          <p:nvPr>
            <p:ph idx="1"/>
          </p:nvPr>
        </p:nvSpPr>
        <p:spPr>
          <a:xfrm>
            <a:off x="1981200" y="457202"/>
            <a:ext cx="8229600" cy="1371599"/>
          </a:xfrm>
        </p:spPr>
        <p:txBody>
          <a:bodyPr anchor="ctr">
            <a:noAutofit/>
          </a:bodyPr>
          <a:lstStyle/>
          <a:p>
            <a:pPr marL="0" indent="0" algn="ctr">
              <a:buNone/>
            </a:pPr>
            <a:r>
              <a:rPr lang="en-US" sz="3200" dirty="0"/>
              <a:t>With social microvolunteering, </a:t>
            </a:r>
            <a:br>
              <a:rPr lang="en-US" sz="3200" dirty="0"/>
            </a:br>
            <a:r>
              <a:rPr lang="en-US" sz="3200" dirty="0"/>
              <a:t>we can get free, fast, and anonymous work </a:t>
            </a:r>
            <a:br>
              <a:rPr lang="en-US" sz="3200" dirty="0"/>
            </a:br>
            <a:r>
              <a:rPr lang="en-US" sz="3200" dirty="0"/>
              <a:t>for tasks with an altruistic component.</a:t>
            </a:r>
          </a:p>
        </p:txBody>
      </p:sp>
      <p:pic>
        <p:nvPicPr>
          <p:cNvPr id="10" name="Picture 3"/>
          <p:cNvPicPr>
            <a:picLocks noChangeAspect="1" noChangeArrowheads="1"/>
          </p:cNvPicPr>
          <p:nvPr/>
        </p:nvPicPr>
        <p:blipFill rotWithShape="1">
          <a:blip r:embed="rId3">
            <a:clrChange>
              <a:clrFrom>
                <a:srgbClr val="F2F2F2"/>
              </a:clrFrom>
              <a:clrTo>
                <a:srgbClr val="F2F2F2">
                  <a:alpha val="0"/>
                </a:srgbClr>
              </a:clrTo>
            </a:clrChange>
            <a:extLst>
              <a:ext uri="{28A0092B-C50C-407E-A947-70E740481C1C}">
                <a14:useLocalDpi xmlns:a14="http://schemas.microsoft.com/office/drawing/2010/main" val="0"/>
              </a:ext>
            </a:extLst>
          </a:blip>
          <a:srcRect r="40751"/>
          <a:stretch/>
        </p:blipFill>
        <p:spPr bwMode="auto">
          <a:xfrm>
            <a:off x="1467257" y="2907151"/>
            <a:ext cx="2993195" cy="2542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4">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4267201" y="2057401"/>
            <a:ext cx="4270061" cy="3481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1752600" y="5449838"/>
            <a:ext cx="2895600" cy="584775"/>
          </a:xfrm>
          <a:prstGeom prst="rect">
            <a:avLst/>
          </a:prstGeom>
          <a:solidFill>
            <a:schemeClr val="bg1">
              <a:lumMod val="75000"/>
            </a:schemeClr>
          </a:solidFill>
        </p:spPr>
        <p:txBody>
          <a:bodyPr wrap="square" rtlCol="0">
            <a:spAutoFit/>
          </a:bodyPr>
          <a:lstStyle/>
          <a:p>
            <a:pPr algn="ctr"/>
            <a:r>
              <a:rPr lang="en-US" sz="3200" b="1" dirty="0"/>
              <a:t>Crowdsourcing</a:t>
            </a:r>
            <a:endParaRPr lang="en-US" sz="2400" b="1" dirty="0"/>
          </a:p>
        </p:txBody>
      </p:sp>
      <p:sp>
        <p:nvSpPr>
          <p:cNvPr id="13" name="TextBox 12"/>
          <p:cNvSpPr txBox="1"/>
          <p:nvPr/>
        </p:nvSpPr>
        <p:spPr>
          <a:xfrm>
            <a:off x="5014586" y="5449839"/>
            <a:ext cx="2775288" cy="584775"/>
          </a:xfrm>
          <a:prstGeom prst="rect">
            <a:avLst/>
          </a:prstGeom>
          <a:solidFill>
            <a:schemeClr val="bg1">
              <a:lumMod val="75000"/>
            </a:schemeClr>
          </a:solidFill>
        </p:spPr>
        <p:txBody>
          <a:bodyPr wrap="square" rtlCol="0">
            <a:spAutoFit/>
          </a:bodyPr>
          <a:lstStyle/>
          <a:p>
            <a:pPr algn="ctr"/>
            <a:r>
              <a:rPr lang="en-US" sz="3200" b="1" dirty="0"/>
              <a:t>Friendsourcing</a:t>
            </a:r>
          </a:p>
        </p:txBody>
      </p:sp>
      <p:pic>
        <p:nvPicPr>
          <p:cNvPr id="14" name="Picture 2"/>
          <p:cNvPicPr>
            <a:picLocks noChangeAspect="1" noChangeArrowheads="1"/>
          </p:cNvPicPr>
          <p:nvPr/>
        </p:nvPicPr>
        <p:blipFill>
          <a:blip r:embed="rId5">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899308" y="2567964"/>
            <a:ext cx="2844893" cy="2426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8287529" y="5449839"/>
            <a:ext cx="2176144" cy="584775"/>
          </a:xfrm>
          <a:prstGeom prst="rect">
            <a:avLst/>
          </a:prstGeom>
          <a:solidFill>
            <a:schemeClr val="bg1">
              <a:lumMod val="75000"/>
            </a:schemeClr>
          </a:solidFill>
        </p:spPr>
        <p:txBody>
          <a:bodyPr wrap="square" rtlCol="0">
            <a:spAutoFit/>
          </a:bodyPr>
          <a:lstStyle/>
          <a:p>
            <a:pPr algn="ctr"/>
            <a:r>
              <a:rPr lang="en-US" sz="3200" b="1" dirty="0" err="1"/>
              <a:t>Slacktivism</a:t>
            </a:r>
            <a:endParaRPr lang="en-US" sz="3200" b="1" dirty="0"/>
          </a:p>
        </p:txBody>
      </p:sp>
      <p:sp>
        <p:nvSpPr>
          <p:cNvPr id="18" name="Plus 17"/>
          <p:cNvSpPr/>
          <p:nvPr/>
        </p:nvSpPr>
        <p:spPr>
          <a:xfrm>
            <a:off x="4517195" y="4049676"/>
            <a:ext cx="536224" cy="523757"/>
          </a:xfrm>
          <a:prstGeom prst="mathPlu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lus 18"/>
          <p:cNvSpPr/>
          <p:nvPr/>
        </p:nvSpPr>
        <p:spPr>
          <a:xfrm>
            <a:off x="7543800" y="4049675"/>
            <a:ext cx="536224" cy="523757"/>
          </a:xfrm>
          <a:prstGeom prst="mathPlu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6"/>
          <p:cNvPicPr>
            <a:picLocks noChangeAspect="1" noChangeArrowheads="1"/>
          </p:cNvPicPr>
          <p:nvPr/>
        </p:nvPicPr>
        <p:blipFill>
          <a:blip r:embed="rId6">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8785210" y="2904257"/>
            <a:ext cx="1180785" cy="1298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19400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865A5-70F3-4B47-A8E8-E8C883140BBA}"/>
              </a:ext>
            </a:extLst>
          </p:cNvPr>
          <p:cNvSpPr>
            <a:spLocks noGrp="1"/>
          </p:cNvSpPr>
          <p:nvPr>
            <p:ph type="title"/>
          </p:nvPr>
        </p:nvSpPr>
        <p:spPr>
          <a:xfrm>
            <a:off x="575733" y="365125"/>
            <a:ext cx="11232445" cy="1325563"/>
          </a:xfrm>
        </p:spPr>
        <p:txBody>
          <a:bodyPr>
            <a:noAutofit/>
          </a:bodyPr>
          <a:lstStyle/>
          <a:p>
            <a:r>
              <a:rPr lang="en-US" sz="3600" dirty="0"/>
              <a:t>Conversational Crowdsourcing as a Tool for Refining Vision-to-Language Technology [Salisbury et al., HCOMP 2017]</a:t>
            </a:r>
          </a:p>
        </p:txBody>
      </p:sp>
      <p:sp>
        <p:nvSpPr>
          <p:cNvPr id="3" name="Content Placeholder 2">
            <a:extLst>
              <a:ext uri="{FF2B5EF4-FFF2-40B4-BE49-F238E27FC236}">
                <a16:creationId xmlns:a16="http://schemas.microsoft.com/office/drawing/2014/main" id="{D7BE5176-30BD-4B68-821D-05453764007E}"/>
              </a:ext>
            </a:extLst>
          </p:cNvPr>
          <p:cNvSpPr>
            <a:spLocks noGrp="1"/>
          </p:cNvSpPr>
          <p:nvPr>
            <p:ph idx="1"/>
          </p:nvPr>
        </p:nvSpPr>
        <p:spPr/>
        <p:txBody>
          <a:bodyPr>
            <a:normAutofit/>
          </a:bodyPr>
          <a:lstStyle/>
          <a:p>
            <a:r>
              <a:rPr lang="en-US" sz="3200" dirty="0"/>
              <a:t>RQ1: What value is provided by a state-of-the-art vision-to-language API in assisting BVI users, and what are the areas for improvement?</a:t>
            </a:r>
          </a:p>
          <a:p>
            <a:r>
              <a:rPr lang="en-US" sz="3200" dirty="0"/>
              <a:t>RQ2: What are the trade-offs between alternative workflows for the crowd assisting BVI users?</a:t>
            </a:r>
          </a:p>
          <a:p>
            <a:r>
              <a:rPr lang="en-US" sz="3200" dirty="0"/>
              <a:t>RQ3: Can human-in-the-loop workflows result in reusable content that can be shared with other BVI users?</a:t>
            </a:r>
          </a:p>
        </p:txBody>
      </p:sp>
    </p:spTree>
    <p:extLst>
      <p:ext uri="{BB962C8B-B14F-4D97-AF65-F5344CB8AC3E}">
        <p14:creationId xmlns:p14="http://schemas.microsoft.com/office/powerpoint/2010/main" val="32935249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D7EC1-D347-4E9B-BC47-7B4500F7A235}"/>
              </a:ext>
            </a:extLst>
          </p:cNvPr>
          <p:cNvSpPr>
            <a:spLocks noGrp="1"/>
          </p:cNvSpPr>
          <p:nvPr>
            <p:ph type="title"/>
          </p:nvPr>
        </p:nvSpPr>
        <p:spPr/>
        <p:txBody>
          <a:bodyPr/>
          <a:lstStyle/>
          <a:p>
            <a:r>
              <a:rPr lang="en-US" dirty="0"/>
              <a:t>Image Description Workflows</a:t>
            </a:r>
          </a:p>
        </p:txBody>
      </p:sp>
      <p:sp>
        <p:nvSpPr>
          <p:cNvPr id="3" name="Content Placeholder 2">
            <a:extLst>
              <a:ext uri="{FF2B5EF4-FFF2-40B4-BE49-F238E27FC236}">
                <a16:creationId xmlns:a16="http://schemas.microsoft.com/office/drawing/2014/main" id="{C2B1C3B4-5C8A-47C5-9103-0A6DD1E2AFCA}"/>
              </a:ext>
            </a:extLst>
          </p:cNvPr>
          <p:cNvSpPr>
            <a:spLocks noGrp="1"/>
          </p:cNvSpPr>
          <p:nvPr>
            <p:ph idx="1"/>
          </p:nvPr>
        </p:nvSpPr>
        <p:spPr>
          <a:xfrm>
            <a:off x="838199" y="1825625"/>
            <a:ext cx="10850217" cy="4351338"/>
          </a:xfrm>
        </p:spPr>
        <p:txBody>
          <a:bodyPr/>
          <a:lstStyle/>
          <a:p>
            <a:r>
              <a:rPr lang="en-US" dirty="0"/>
              <a:t>Workflow 1 = Vision-to-Language [captionbot.ai; Fang et al., CVPR 2015]</a:t>
            </a:r>
          </a:p>
          <a:p>
            <a:r>
              <a:rPr lang="en-US" dirty="0"/>
              <a:t>Workflow 2 = Human-Corrected Captions </a:t>
            </a:r>
          </a:p>
          <a:p>
            <a:r>
              <a:rPr lang="en-US" dirty="0"/>
              <a:t>Workflow 3 = </a:t>
            </a:r>
            <a:r>
              <a:rPr lang="en-US" dirty="0" err="1"/>
              <a:t>TweetTalk</a:t>
            </a:r>
            <a:r>
              <a:rPr lang="en-US" dirty="0"/>
              <a:t> conversational assistant</a:t>
            </a:r>
          </a:p>
          <a:p>
            <a:r>
              <a:rPr lang="en-US" dirty="0"/>
              <a:t>Workflow 4 = Structured Q&amp;A</a:t>
            </a:r>
          </a:p>
        </p:txBody>
      </p:sp>
    </p:spTree>
    <p:extLst>
      <p:ext uri="{BB962C8B-B14F-4D97-AF65-F5344CB8AC3E}">
        <p14:creationId xmlns:p14="http://schemas.microsoft.com/office/powerpoint/2010/main" val="11897204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s is a screen capture of the interface crowdworkers use, containing the original tweet without showing the image, the automated caption for the missing image, an area for rating the caption, an area for asking questions about the tweet, and an area for composing an improved caption for the tweet's image." title="tweettalk">
            <a:extLst>
              <a:ext uri="{FF2B5EF4-FFF2-40B4-BE49-F238E27FC236}">
                <a16:creationId xmlns:a16="http://schemas.microsoft.com/office/drawing/2014/main" id="{E7AB458A-3F05-43F7-AFEB-71FF1E0EA752}"/>
              </a:ext>
            </a:extLst>
          </p:cNvPr>
          <p:cNvPicPr>
            <a:picLocks noChangeAspect="1"/>
          </p:cNvPicPr>
          <p:nvPr/>
        </p:nvPicPr>
        <p:blipFill rotWithShape="1">
          <a:blip r:embed="rId3">
            <a:extLst>
              <a:ext uri="{28A0092B-C50C-407E-A947-70E740481C1C}">
                <a14:useLocalDpi xmlns:a14="http://schemas.microsoft.com/office/drawing/2010/main" val="0"/>
              </a:ext>
            </a:extLst>
          </a:blip>
          <a:srcRect b="16276"/>
          <a:stretch/>
        </p:blipFill>
        <p:spPr bwMode="auto">
          <a:xfrm>
            <a:off x="2372139" y="-78414"/>
            <a:ext cx="7447722" cy="6936414"/>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40D1A919-D5F1-4200-A7F1-225EA7C4AC17}"/>
              </a:ext>
            </a:extLst>
          </p:cNvPr>
          <p:cNvSpPr txBox="1"/>
          <p:nvPr/>
        </p:nvSpPr>
        <p:spPr>
          <a:xfrm>
            <a:off x="60115" y="13252"/>
            <a:ext cx="2259016" cy="707886"/>
          </a:xfrm>
          <a:prstGeom prst="rect">
            <a:avLst/>
          </a:prstGeom>
          <a:noFill/>
        </p:spPr>
        <p:txBody>
          <a:bodyPr wrap="none" rtlCol="0">
            <a:spAutoFit/>
          </a:bodyPr>
          <a:lstStyle/>
          <a:p>
            <a:r>
              <a:rPr lang="en-US" sz="4000" dirty="0" err="1"/>
              <a:t>TweetTalk</a:t>
            </a:r>
            <a:endParaRPr lang="en-US" sz="4000" dirty="0"/>
          </a:p>
        </p:txBody>
      </p:sp>
    </p:spTree>
    <p:extLst>
      <p:ext uri="{BB962C8B-B14F-4D97-AF65-F5344CB8AC3E}">
        <p14:creationId xmlns:p14="http://schemas.microsoft.com/office/powerpoint/2010/main" val="4990045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7 categories of questions asked from tweet talk: describe, location, specific, people, action, confirming, pose, wearing, emotino, color, text, background, famous, count, context, notable" title="codes">
            <a:extLst>
              <a:ext uri="{FF2B5EF4-FFF2-40B4-BE49-F238E27FC236}">
                <a16:creationId xmlns:a16="http://schemas.microsoft.com/office/drawing/2014/main" id="{3C2E8384-ACE3-4224-B755-D810CED3E144}"/>
              </a:ext>
            </a:extLst>
          </p:cNvPr>
          <p:cNvPicPr>
            <a:picLocks noChangeAspect="1"/>
          </p:cNvPicPr>
          <p:nvPr/>
        </p:nvPicPr>
        <p:blipFill>
          <a:blip r:embed="rId3"/>
          <a:stretch>
            <a:fillRect/>
          </a:stretch>
        </p:blipFill>
        <p:spPr>
          <a:xfrm>
            <a:off x="3738562" y="123825"/>
            <a:ext cx="4714875" cy="6610350"/>
          </a:xfrm>
          <a:prstGeom prst="rect">
            <a:avLst/>
          </a:prstGeom>
        </p:spPr>
      </p:pic>
    </p:spTree>
    <p:extLst>
      <p:ext uri="{BB962C8B-B14F-4D97-AF65-F5344CB8AC3E}">
        <p14:creationId xmlns:p14="http://schemas.microsoft.com/office/powerpoint/2010/main" val="31413974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 questions to elicit details from images desired by BVI users" title="structured questions">
            <a:extLst>
              <a:ext uri="{FF2B5EF4-FFF2-40B4-BE49-F238E27FC236}">
                <a16:creationId xmlns:a16="http://schemas.microsoft.com/office/drawing/2014/main" id="{55E01D7A-1074-4A51-9C46-73A6C1FA7336}"/>
              </a:ext>
            </a:extLst>
          </p:cNvPr>
          <p:cNvPicPr>
            <a:picLocks noChangeAspect="1"/>
          </p:cNvPicPr>
          <p:nvPr/>
        </p:nvPicPr>
        <p:blipFill>
          <a:blip r:embed="rId3"/>
          <a:stretch>
            <a:fillRect/>
          </a:stretch>
        </p:blipFill>
        <p:spPr>
          <a:xfrm>
            <a:off x="2504661" y="990939"/>
            <a:ext cx="7144164" cy="5429948"/>
          </a:xfrm>
          <a:prstGeom prst="rect">
            <a:avLst/>
          </a:prstGeom>
        </p:spPr>
      </p:pic>
      <p:sp>
        <p:nvSpPr>
          <p:cNvPr id="3" name="Title 2">
            <a:extLst>
              <a:ext uri="{FF2B5EF4-FFF2-40B4-BE49-F238E27FC236}">
                <a16:creationId xmlns:a16="http://schemas.microsoft.com/office/drawing/2014/main" id="{85417375-4F10-4FB7-B7AA-9EAA19C4A9B7}"/>
              </a:ext>
            </a:extLst>
          </p:cNvPr>
          <p:cNvSpPr>
            <a:spLocks noGrp="1"/>
          </p:cNvSpPr>
          <p:nvPr>
            <p:ph type="title"/>
          </p:nvPr>
        </p:nvSpPr>
        <p:spPr>
          <a:xfrm>
            <a:off x="838200" y="-178211"/>
            <a:ext cx="10515600" cy="1325563"/>
          </a:xfrm>
        </p:spPr>
        <p:txBody>
          <a:bodyPr/>
          <a:lstStyle/>
          <a:p>
            <a:r>
              <a:rPr lang="en-US" dirty="0"/>
              <a:t>Structured Questions</a:t>
            </a:r>
          </a:p>
        </p:txBody>
      </p:sp>
    </p:spTree>
    <p:extLst>
      <p:ext uri="{BB962C8B-B14F-4D97-AF65-F5344CB8AC3E}">
        <p14:creationId xmlns:p14="http://schemas.microsoft.com/office/powerpoint/2010/main" val="27815217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rkflow 1 had sig lower satisfction than workflow 2, and then our workflows 3 and 4.  Accuracy of workflow 2 and tweettalk are similar, but structured questions produces better captions. conversations seeded with workflow 1 produce worse results than those seeded with workflow 2 or even no caption at all. " title="table of results">
            <a:extLst>
              <a:ext uri="{FF2B5EF4-FFF2-40B4-BE49-F238E27FC236}">
                <a16:creationId xmlns:a16="http://schemas.microsoft.com/office/drawing/2014/main" id="{4842FC70-288C-4A2E-A7D4-264516918A30}"/>
              </a:ext>
            </a:extLst>
          </p:cNvPr>
          <p:cNvPicPr>
            <a:picLocks noChangeAspect="1"/>
          </p:cNvPicPr>
          <p:nvPr/>
        </p:nvPicPr>
        <p:blipFill>
          <a:blip r:embed="rId3"/>
          <a:stretch>
            <a:fillRect/>
          </a:stretch>
        </p:blipFill>
        <p:spPr>
          <a:xfrm>
            <a:off x="0" y="1139687"/>
            <a:ext cx="12192000" cy="4398848"/>
          </a:xfrm>
          <a:prstGeom prst="rect">
            <a:avLst/>
          </a:prstGeom>
        </p:spPr>
      </p:pic>
    </p:spTree>
    <p:extLst>
      <p:ext uri="{BB962C8B-B14F-4D97-AF65-F5344CB8AC3E}">
        <p14:creationId xmlns:p14="http://schemas.microsoft.com/office/powerpoint/2010/main" val="14456300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AEAFE1-8F69-473D-A2E4-8A58E70AA5A0}"/>
              </a:ext>
            </a:extLst>
          </p:cNvPr>
          <p:cNvSpPr>
            <a:spLocks noGrp="1"/>
          </p:cNvSpPr>
          <p:nvPr>
            <p:ph type="title"/>
          </p:nvPr>
        </p:nvSpPr>
        <p:spPr/>
        <p:txBody>
          <a:bodyPr/>
          <a:lstStyle/>
          <a:p>
            <a:r>
              <a:rPr lang="en-US" dirty="0"/>
              <a:t>Reflection</a:t>
            </a:r>
          </a:p>
        </p:txBody>
      </p:sp>
      <p:sp>
        <p:nvSpPr>
          <p:cNvPr id="5" name="Content Placeholder 4">
            <a:extLst>
              <a:ext uri="{FF2B5EF4-FFF2-40B4-BE49-F238E27FC236}">
                <a16:creationId xmlns:a16="http://schemas.microsoft.com/office/drawing/2014/main" id="{BB561433-E550-41C2-9EBD-0E5526902B57}"/>
              </a:ext>
            </a:extLst>
          </p:cNvPr>
          <p:cNvSpPr>
            <a:spLocks noGrp="1"/>
          </p:cNvSpPr>
          <p:nvPr>
            <p:ph idx="1"/>
          </p:nvPr>
        </p:nvSpPr>
        <p:spPr>
          <a:xfrm>
            <a:off x="838200" y="1643268"/>
            <a:ext cx="10744200" cy="4758980"/>
          </a:xfrm>
        </p:spPr>
        <p:txBody>
          <a:bodyPr>
            <a:normAutofit fontScale="92500" lnSpcReduction="10000"/>
          </a:bodyPr>
          <a:lstStyle/>
          <a:p>
            <a:r>
              <a:rPr lang="en-US" dirty="0"/>
              <a:t>Level of description desired by a user may vary based on interest in the tweet, time pressure, VI onset</a:t>
            </a:r>
          </a:p>
          <a:p>
            <a:r>
              <a:rPr lang="en-US" dirty="0"/>
              <a:t>Bad automatic caption was worse than no caption!</a:t>
            </a:r>
          </a:p>
          <a:p>
            <a:r>
              <a:rPr lang="en-US" dirty="0"/>
              <a:t>Need for AI systems to create and convey user-understandable quality and confidence metrics</a:t>
            </a:r>
          </a:p>
          <a:p>
            <a:r>
              <a:rPr lang="en-US" dirty="0"/>
              <a:t>Our SQs covered subjective details (e.g., context, emotion) not handled well by current AI systems</a:t>
            </a:r>
          </a:p>
          <a:p>
            <a:r>
              <a:rPr lang="en-US" dirty="0"/>
              <a:t>9% of questions were highly specific to the tweet (“Can I only buy tickets with an AmEx card?”) and may require conversational assistants</a:t>
            </a:r>
          </a:p>
          <a:p>
            <a:r>
              <a:rPr lang="en-US" dirty="0"/>
              <a:t>Personalized captions? (FB vs. twitter?)</a:t>
            </a:r>
          </a:p>
          <a:p>
            <a:r>
              <a:rPr lang="en-US" dirty="0"/>
              <a:t>SQA for content author templates? Interactive alt text?</a:t>
            </a:r>
          </a:p>
        </p:txBody>
      </p:sp>
    </p:spTree>
    <p:extLst>
      <p:ext uri="{BB962C8B-B14F-4D97-AF65-F5344CB8AC3E}">
        <p14:creationId xmlns:p14="http://schemas.microsoft.com/office/powerpoint/2010/main" val="35276825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9B067-1185-45A7-A5B8-85C6934BD9AB}"/>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CFDFA919-1CB8-42F6-9A0C-E51D8AEA3D25}"/>
              </a:ext>
            </a:extLst>
          </p:cNvPr>
          <p:cNvSpPr>
            <a:spLocks noGrp="1"/>
          </p:cNvSpPr>
          <p:nvPr>
            <p:ph idx="1"/>
          </p:nvPr>
        </p:nvSpPr>
        <p:spPr/>
        <p:txBody>
          <a:bodyPr/>
          <a:lstStyle/>
          <a:p>
            <a:r>
              <a:rPr lang="en-US" dirty="0"/>
              <a:t>Billions of digital images lack captions for people who are VI</a:t>
            </a:r>
          </a:p>
          <a:p>
            <a:r>
              <a:rPr lang="en-US" dirty="0"/>
              <a:t>Automated systems have promise, but aren’t yet ready for prime time</a:t>
            </a:r>
          </a:p>
          <a:p>
            <a:pPr lvl="1"/>
            <a:r>
              <a:rPr lang="en-US" dirty="0"/>
              <a:t>Improve accuracy</a:t>
            </a:r>
          </a:p>
          <a:p>
            <a:pPr lvl="1"/>
            <a:r>
              <a:rPr lang="en-US" dirty="0"/>
              <a:t>Improve level and types of detail</a:t>
            </a:r>
          </a:p>
          <a:p>
            <a:pPr lvl="1"/>
            <a:r>
              <a:rPr lang="en-US" dirty="0"/>
              <a:t>Clearly express uncertainty to the user clearly</a:t>
            </a:r>
          </a:p>
          <a:p>
            <a:r>
              <a:rPr lang="en-US" dirty="0"/>
              <a:t>Crowd-powered methods have promise, but won’t scale to billions</a:t>
            </a:r>
          </a:p>
          <a:p>
            <a:pPr lvl="1"/>
            <a:r>
              <a:rPr lang="en-US" dirty="0"/>
              <a:t>Financial and social costs; quality, privacy, and self-presentation issues</a:t>
            </a:r>
          </a:p>
          <a:p>
            <a:r>
              <a:rPr lang="en-US" dirty="0"/>
              <a:t>Hybrid approaches (corrections, conversations, question templates) can target high-value images, while providing data to train automated systems for scaling</a:t>
            </a:r>
          </a:p>
        </p:txBody>
      </p:sp>
    </p:spTree>
    <p:extLst>
      <p:ext uri="{BB962C8B-B14F-4D97-AF65-F5344CB8AC3E}">
        <p14:creationId xmlns:p14="http://schemas.microsoft.com/office/powerpoint/2010/main" val="40746378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DA287-61F3-4D3A-8705-3744F9CB128B}"/>
              </a:ext>
            </a:extLst>
          </p:cNvPr>
          <p:cNvSpPr>
            <a:spLocks noGrp="1"/>
          </p:cNvSpPr>
          <p:nvPr>
            <p:ph type="title"/>
          </p:nvPr>
        </p:nvSpPr>
        <p:spPr/>
        <p:txBody>
          <a:bodyPr/>
          <a:lstStyle/>
          <a:p>
            <a:r>
              <a:rPr lang="en-US" dirty="0"/>
              <a:t>Thank you to my collaborators:</a:t>
            </a:r>
          </a:p>
        </p:txBody>
      </p:sp>
      <p:sp>
        <p:nvSpPr>
          <p:cNvPr id="3" name="Content Placeholder 2">
            <a:extLst>
              <a:ext uri="{FF2B5EF4-FFF2-40B4-BE49-F238E27FC236}">
                <a16:creationId xmlns:a16="http://schemas.microsoft.com/office/drawing/2014/main" id="{407275C2-7FA4-4FAD-AFB6-ED971580AB03}"/>
              </a:ext>
            </a:extLst>
          </p:cNvPr>
          <p:cNvSpPr>
            <a:spLocks noGrp="1"/>
          </p:cNvSpPr>
          <p:nvPr>
            <p:ph idx="1"/>
          </p:nvPr>
        </p:nvSpPr>
        <p:spPr>
          <a:xfrm>
            <a:off x="838200" y="1690688"/>
            <a:ext cx="10515600" cy="4643610"/>
          </a:xfrm>
        </p:spPr>
        <p:txBody>
          <a:bodyPr>
            <a:normAutofit/>
          </a:bodyPr>
          <a:lstStyle/>
          <a:p>
            <a:r>
              <a:rPr lang="en-US" dirty="0"/>
              <a:t>Cindy Bennett (UW)</a:t>
            </a:r>
          </a:p>
          <a:p>
            <a:r>
              <a:rPr lang="en-US" dirty="0"/>
              <a:t>Jeff Bigham (CMU)</a:t>
            </a:r>
          </a:p>
          <a:p>
            <a:r>
              <a:rPr lang="en-US" dirty="0"/>
              <a:t>Erin Brady (IUPUI)</a:t>
            </a:r>
          </a:p>
          <a:p>
            <a:r>
              <a:rPr lang="en-US" dirty="0"/>
              <a:t>Ed Cutrell (MSR)</a:t>
            </a:r>
          </a:p>
          <a:p>
            <a:r>
              <a:rPr lang="en-US" dirty="0"/>
              <a:t>Ece Kamar (MSR)</a:t>
            </a:r>
          </a:p>
          <a:p>
            <a:r>
              <a:rPr lang="en-US" dirty="0"/>
              <a:t>Haley MacLeod (Indiana U.)</a:t>
            </a:r>
          </a:p>
          <a:p>
            <a:r>
              <a:rPr lang="en-US" dirty="0"/>
              <a:t>Elliot Salisbury (U. of Southampton)</a:t>
            </a:r>
          </a:p>
        </p:txBody>
      </p:sp>
      <p:pic>
        <p:nvPicPr>
          <p:cNvPr id="5" name="Picture 4" descr="MSR HCI Group Logo" title="MSR logo">
            <a:extLst>
              <a:ext uri="{FF2B5EF4-FFF2-40B4-BE49-F238E27FC236}">
                <a16:creationId xmlns:a16="http://schemas.microsoft.com/office/drawing/2014/main" id="{83DBB3E2-C4D9-410E-A751-BB1CF9968A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201" y="800941"/>
            <a:ext cx="5918727" cy="5918727"/>
          </a:xfrm>
          <a:prstGeom prst="rect">
            <a:avLst/>
          </a:prstGeom>
        </p:spPr>
      </p:pic>
    </p:spTree>
    <p:extLst>
      <p:ext uri="{BB962C8B-B14F-4D97-AF65-F5344CB8AC3E}">
        <p14:creationId xmlns:p14="http://schemas.microsoft.com/office/powerpoint/2010/main" val="85004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s of Facebook images that have tags added to them by a computer vision algorithm, such as &quot;image may contain pizza&quot;" title="Facebook Auto Alt Text">
            <a:extLst>
              <a:ext uri="{FF2B5EF4-FFF2-40B4-BE49-F238E27FC236}">
                <a16:creationId xmlns:a16="http://schemas.microsoft.com/office/drawing/2014/main" id="{0916BFE1-2541-4F30-9E62-8C6FF8635353}"/>
              </a:ext>
            </a:extLst>
          </p:cNvPr>
          <p:cNvPicPr>
            <a:picLocks noChangeAspect="1"/>
          </p:cNvPicPr>
          <p:nvPr/>
        </p:nvPicPr>
        <p:blipFill>
          <a:blip r:embed="rId3"/>
          <a:stretch>
            <a:fillRect/>
          </a:stretch>
        </p:blipFill>
        <p:spPr>
          <a:xfrm>
            <a:off x="2761653" y="0"/>
            <a:ext cx="6668695" cy="6858000"/>
          </a:xfrm>
          <a:prstGeom prst="rect">
            <a:avLst/>
          </a:prstGeom>
        </p:spPr>
      </p:pic>
      <p:sp>
        <p:nvSpPr>
          <p:cNvPr id="3" name="Title 2">
            <a:extLst>
              <a:ext uri="{FF2B5EF4-FFF2-40B4-BE49-F238E27FC236}">
                <a16:creationId xmlns:a16="http://schemas.microsoft.com/office/drawing/2014/main" id="{66EBA4A3-9C1F-4F1B-8925-339C5322D3A7}"/>
              </a:ext>
            </a:extLst>
          </p:cNvPr>
          <p:cNvSpPr>
            <a:spLocks noGrp="1"/>
          </p:cNvSpPr>
          <p:nvPr>
            <p:ph type="title"/>
          </p:nvPr>
        </p:nvSpPr>
        <p:spPr>
          <a:xfrm>
            <a:off x="98899" y="-418289"/>
            <a:ext cx="2838854" cy="2879387"/>
          </a:xfrm>
        </p:spPr>
        <p:txBody>
          <a:bodyPr/>
          <a:lstStyle/>
          <a:p>
            <a:r>
              <a:rPr lang="en-US" dirty="0"/>
              <a:t>Facebook’s Automatic Alt Text</a:t>
            </a:r>
          </a:p>
        </p:txBody>
      </p:sp>
    </p:spTree>
    <p:extLst>
      <p:ext uri="{BB962C8B-B14F-4D97-AF65-F5344CB8AC3E}">
        <p14:creationId xmlns:p14="http://schemas.microsoft.com/office/powerpoint/2010/main" val="18373146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38E9E-ED8B-476E-9C1E-B59D933E4260}"/>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8F1E257B-681D-4023-941E-966466BD4FEF}"/>
              </a:ext>
            </a:extLst>
          </p:cNvPr>
          <p:cNvSpPr>
            <a:spLocks noGrp="1"/>
          </p:cNvSpPr>
          <p:nvPr>
            <p:ph idx="1"/>
          </p:nvPr>
        </p:nvSpPr>
        <p:spPr>
          <a:xfrm>
            <a:off x="838200" y="1479665"/>
            <a:ext cx="10515600" cy="4697298"/>
          </a:xfrm>
        </p:spPr>
        <p:txBody>
          <a:bodyPr>
            <a:normAutofit/>
          </a:bodyPr>
          <a:lstStyle/>
          <a:p>
            <a:r>
              <a:rPr lang="en-US" dirty="0"/>
              <a:t>merrie@microsoft.com, @merrierm, merrie.info </a:t>
            </a:r>
          </a:p>
          <a:p>
            <a:pPr marL="0" indent="0">
              <a:buNone/>
            </a:pPr>
            <a:endParaRPr lang="en-US" dirty="0"/>
          </a:p>
          <a:p>
            <a:pPr marL="0" indent="0">
              <a:buNone/>
            </a:pPr>
            <a:r>
              <a:rPr lang="en-US" u="sng" dirty="0"/>
              <a:t>References: </a:t>
            </a:r>
          </a:p>
          <a:p>
            <a:r>
              <a:rPr lang="en-US" dirty="0"/>
              <a:t>aka.ms/</a:t>
            </a:r>
            <a:r>
              <a:rPr lang="en-US" dirty="0" err="1"/>
              <a:t>crowdaccess</a:t>
            </a:r>
            <a:r>
              <a:rPr lang="en-US" dirty="0"/>
              <a:t> [Zyskowski et al., CSCW 2015]</a:t>
            </a:r>
          </a:p>
          <a:p>
            <a:r>
              <a:rPr lang="en-US" dirty="0"/>
              <a:t>aka.ms/</a:t>
            </a:r>
            <a:r>
              <a:rPr lang="en-US" dirty="0" err="1"/>
              <a:t>tweetaccess</a:t>
            </a:r>
            <a:r>
              <a:rPr lang="en-US" dirty="0"/>
              <a:t> [Morris et al., CHI 2016]</a:t>
            </a:r>
          </a:p>
          <a:p>
            <a:r>
              <a:rPr lang="en-US" dirty="0"/>
              <a:t>aka.ms/microvolunteering [Brady et al., CHI 2015]</a:t>
            </a:r>
          </a:p>
          <a:p>
            <a:r>
              <a:rPr lang="en-US" dirty="0"/>
              <a:t>aka.ms/</a:t>
            </a:r>
            <a:r>
              <a:rPr lang="en-US" dirty="0" err="1"/>
              <a:t>captiontrust</a:t>
            </a:r>
            <a:r>
              <a:rPr lang="en-US" dirty="0"/>
              <a:t> [MacLeod et al., CHI 2017]</a:t>
            </a:r>
          </a:p>
          <a:p>
            <a:r>
              <a:rPr lang="en-US" dirty="0"/>
              <a:t>aka.ms/</a:t>
            </a:r>
            <a:r>
              <a:rPr lang="en-US" dirty="0" err="1"/>
              <a:t>hcompalttext</a:t>
            </a:r>
            <a:r>
              <a:rPr lang="en-US" dirty="0"/>
              <a:t> [Salisbury et al., HCOMP 2017]</a:t>
            </a:r>
          </a:p>
          <a:p>
            <a:r>
              <a:rPr lang="en-US" dirty="0"/>
              <a:t>aka.ms/</a:t>
            </a:r>
            <a:r>
              <a:rPr lang="en-US" dirty="0" err="1"/>
              <a:t>eyesfreeart</a:t>
            </a:r>
            <a:r>
              <a:rPr lang="en-US" dirty="0"/>
              <a:t> [Rector et al., IMWUT 2017]</a:t>
            </a:r>
          </a:p>
        </p:txBody>
      </p:sp>
    </p:spTree>
    <p:extLst>
      <p:ext uri="{BB962C8B-B14F-4D97-AF65-F5344CB8AC3E}">
        <p14:creationId xmlns:p14="http://schemas.microsoft.com/office/powerpoint/2010/main" val="3657593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1F06D-6F83-4A3C-B483-F3AEEEF87CF4}"/>
              </a:ext>
            </a:extLst>
          </p:cNvPr>
          <p:cNvSpPr>
            <a:spLocks noGrp="1"/>
          </p:cNvSpPr>
          <p:nvPr>
            <p:ph type="title"/>
          </p:nvPr>
        </p:nvSpPr>
        <p:spPr>
          <a:xfrm>
            <a:off x="0" y="0"/>
            <a:ext cx="3218234" cy="1325563"/>
          </a:xfrm>
        </p:spPr>
        <p:txBody>
          <a:bodyPr/>
          <a:lstStyle/>
          <a:p>
            <a:r>
              <a:rPr lang="en-US" dirty="0"/>
              <a:t>MSR’s captionbot.ai</a:t>
            </a:r>
          </a:p>
        </p:txBody>
      </p:sp>
      <p:pic>
        <p:nvPicPr>
          <p:cNvPr id="3" name="Picture 2" descr="for the same harlem globetrotter's photo, the captionbot labels it &quot;I think it's a group of people standing in a room&quot;" title="captionbot screenshot">
            <a:extLst>
              <a:ext uri="{FF2B5EF4-FFF2-40B4-BE49-F238E27FC236}">
                <a16:creationId xmlns:a16="http://schemas.microsoft.com/office/drawing/2014/main" id="{7230121A-D8A5-4218-A3F7-A0D4F470BD80}"/>
              </a:ext>
            </a:extLst>
          </p:cNvPr>
          <p:cNvPicPr>
            <a:picLocks noChangeAspect="1"/>
          </p:cNvPicPr>
          <p:nvPr/>
        </p:nvPicPr>
        <p:blipFill>
          <a:blip r:embed="rId3"/>
          <a:stretch>
            <a:fillRect/>
          </a:stretch>
        </p:blipFill>
        <p:spPr>
          <a:xfrm>
            <a:off x="3252057" y="0"/>
            <a:ext cx="6952485" cy="6858000"/>
          </a:xfrm>
          <a:prstGeom prst="rect">
            <a:avLst/>
          </a:prstGeom>
        </p:spPr>
      </p:pic>
    </p:spTree>
    <p:extLst>
      <p:ext uri="{BB962C8B-B14F-4D97-AF65-F5344CB8AC3E}">
        <p14:creationId xmlns:p14="http://schemas.microsoft.com/office/powerpoint/2010/main" val="3142053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8721" y="1536583"/>
            <a:ext cx="9206100" cy="2390334"/>
          </a:xfrm>
          <a:prstGeom prst="rect">
            <a:avLst/>
          </a:prstGeom>
          <a:noFill/>
        </p:spPr>
        <p:txBody>
          <a:bodyPr wrap="square" rtlCol="0">
            <a:spAutoFit/>
          </a:bodyPr>
          <a:lstStyle/>
          <a:p>
            <a:r>
              <a:rPr lang="en-US" sz="5867" dirty="0">
                <a:cs typeface="Alegreya Sans Light"/>
              </a:rPr>
              <a:t>Contextual Inquiry</a:t>
            </a:r>
          </a:p>
          <a:p>
            <a:r>
              <a:rPr lang="en-US" sz="4533" dirty="0">
                <a:cs typeface="Alegreya Sans Light"/>
              </a:rPr>
              <a:t>Experiences with image captions </a:t>
            </a:r>
          </a:p>
          <a:p>
            <a:r>
              <a:rPr lang="en-US" sz="4533" dirty="0">
                <a:cs typeface="Alegreya Sans Light"/>
              </a:rPr>
              <a:t>in the Twitter feed (n=6</a:t>
            </a:r>
            <a:r>
              <a:rPr lang="en-US" sz="4533" dirty="0">
                <a:latin typeface="Alegreya Sans" panose="00000500000000000000" pitchFamily="2" charset="0"/>
                <a:cs typeface="Alegreya Sans Light"/>
              </a:rPr>
              <a:t>)</a:t>
            </a:r>
          </a:p>
        </p:txBody>
      </p:sp>
      <p:pic>
        <p:nvPicPr>
          <p:cNvPr id="3" name="Picture 2"/>
          <p:cNvPicPr>
            <a:picLocks noChangeAspect="1"/>
          </p:cNvPicPr>
          <p:nvPr/>
        </p:nvPicPr>
        <p:blipFill>
          <a:blip r:embed="rId3"/>
          <a:stretch>
            <a:fillRect/>
          </a:stretch>
        </p:blipFill>
        <p:spPr>
          <a:xfrm>
            <a:off x="608396" y="1880746"/>
            <a:ext cx="1855961" cy="1855961"/>
          </a:xfrm>
          <a:prstGeom prst="rect">
            <a:avLst/>
          </a:prstGeom>
        </p:spPr>
      </p:pic>
      <p:sp>
        <p:nvSpPr>
          <p:cNvPr id="20" name="TextBox 19"/>
          <p:cNvSpPr txBox="1"/>
          <p:nvPr/>
        </p:nvSpPr>
        <p:spPr>
          <a:xfrm>
            <a:off x="2668721" y="3967284"/>
            <a:ext cx="9233729" cy="2390334"/>
          </a:xfrm>
          <a:prstGeom prst="rect">
            <a:avLst/>
          </a:prstGeom>
          <a:noFill/>
        </p:spPr>
        <p:txBody>
          <a:bodyPr wrap="square" rtlCol="0">
            <a:spAutoFit/>
          </a:bodyPr>
          <a:lstStyle/>
          <a:p>
            <a:r>
              <a:rPr lang="en-US" sz="5867" dirty="0">
                <a:cs typeface="Alegreya Sans Light"/>
              </a:rPr>
              <a:t>Online Experiment</a:t>
            </a:r>
          </a:p>
          <a:p>
            <a:r>
              <a:rPr lang="en-US" sz="4533" dirty="0">
                <a:cs typeface="Alegreya Sans Light"/>
              </a:rPr>
              <a:t>The impact of caption phrasing </a:t>
            </a:r>
          </a:p>
          <a:p>
            <a:r>
              <a:rPr lang="en-US" sz="4533" dirty="0">
                <a:cs typeface="Alegreya Sans Light"/>
              </a:rPr>
              <a:t>on trust and skepticism (n=100)</a:t>
            </a:r>
          </a:p>
        </p:txBody>
      </p:sp>
      <p:pic>
        <p:nvPicPr>
          <p:cNvPr id="21" name="Picture 20"/>
          <p:cNvPicPr>
            <a:picLocks noChangeAspect="1"/>
          </p:cNvPicPr>
          <p:nvPr/>
        </p:nvPicPr>
        <p:blipFill>
          <a:blip r:embed="rId4"/>
          <a:stretch>
            <a:fillRect/>
          </a:stretch>
        </p:blipFill>
        <p:spPr>
          <a:xfrm>
            <a:off x="608396" y="4311448"/>
            <a:ext cx="1855961" cy="1855961"/>
          </a:xfrm>
          <a:prstGeom prst="rect">
            <a:avLst/>
          </a:prstGeom>
        </p:spPr>
      </p:pic>
      <p:sp>
        <p:nvSpPr>
          <p:cNvPr id="6" name="Title 1">
            <a:extLst>
              <a:ext uri="{FF2B5EF4-FFF2-40B4-BE49-F238E27FC236}">
                <a16:creationId xmlns:a16="http://schemas.microsoft.com/office/drawing/2014/main" id="{CBD42CB8-4D6F-462C-812A-FF65990DCB6F}"/>
              </a:ext>
            </a:extLst>
          </p:cNvPr>
          <p:cNvSpPr txBox="1">
            <a:spLocks/>
          </p:cNvSpPr>
          <p:nvPr/>
        </p:nvSpPr>
        <p:spPr>
          <a:xfrm>
            <a:off x="296883" y="174878"/>
            <a:ext cx="11685320" cy="1325563"/>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Understanding Blind People’s Experiences with Captions of Social Media Images [MacLeod et al., CHI 2017]</a:t>
            </a:r>
          </a:p>
        </p:txBody>
      </p:sp>
    </p:spTree>
    <p:extLst>
      <p:ext uri="{BB962C8B-B14F-4D97-AF65-F5344CB8AC3E}">
        <p14:creationId xmlns:p14="http://schemas.microsoft.com/office/powerpoint/2010/main" val="121719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5938" y="700562"/>
            <a:ext cx="10624257" cy="954107"/>
          </a:xfrm>
          <a:prstGeom prst="rect">
            <a:avLst/>
          </a:prstGeom>
          <a:noFill/>
        </p:spPr>
        <p:txBody>
          <a:bodyPr wrap="square" rtlCol="0">
            <a:spAutoFit/>
          </a:bodyPr>
          <a:lstStyle/>
          <a:p>
            <a:r>
              <a:rPr lang="en-US" sz="5600" dirty="0">
                <a:solidFill>
                  <a:schemeClr val="bg1"/>
                </a:solidFill>
                <a:latin typeface="Alegreya Sans Light" panose="00000400000000000000" pitchFamily="2" charset="0"/>
                <a:cs typeface="Alegreya Sans Thin"/>
              </a:rPr>
              <a:t>Study One: </a:t>
            </a:r>
          </a:p>
        </p:txBody>
      </p:sp>
      <p:sp>
        <p:nvSpPr>
          <p:cNvPr id="25" name="Rectangle 24"/>
          <p:cNvSpPr/>
          <p:nvPr/>
        </p:nvSpPr>
        <p:spPr>
          <a:xfrm>
            <a:off x="545937" y="1474870"/>
            <a:ext cx="10057976" cy="2800767"/>
          </a:xfrm>
          <a:prstGeom prst="rect">
            <a:avLst/>
          </a:prstGeom>
        </p:spPr>
        <p:txBody>
          <a:bodyPr wrap="square">
            <a:spAutoFit/>
          </a:bodyPr>
          <a:lstStyle/>
          <a:p>
            <a:r>
              <a:rPr lang="en-US" sz="8800" dirty="0">
                <a:cs typeface="Alegreya Sans Light"/>
              </a:rPr>
              <a:t>Contextual </a:t>
            </a:r>
          </a:p>
          <a:p>
            <a:r>
              <a:rPr lang="en-US" sz="8800" dirty="0">
                <a:cs typeface="Alegreya Sans Light"/>
              </a:rPr>
              <a:t>Inquiry</a:t>
            </a:r>
          </a:p>
        </p:txBody>
      </p:sp>
      <p:pic>
        <p:nvPicPr>
          <p:cNvPr id="18" name="Picture 17"/>
          <p:cNvPicPr>
            <a:picLocks noChangeAspect="1"/>
          </p:cNvPicPr>
          <p:nvPr/>
        </p:nvPicPr>
        <p:blipFill>
          <a:blip r:embed="rId2"/>
          <a:stretch>
            <a:fillRect/>
          </a:stretch>
        </p:blipFill>
        <p:spPr>
          <a:xfrm>
            <a:off x="7383977" y="2663598"/>
            <a:ext cx="4561444" cy="4561444"/>
          </a:xfrm>
          <a:prstGeom prst="rect">
            <a:avLst/>
          </a:prstGeom>
        </p:spPr>
      </p:pic>
    </p:spTree>
    <p:extLst>
      <p:ext uri="{BB962C8B-B14F-4D97-AF65-F5344CB8AC3E}">
        <p14:creationId xmlns:p14="http://schemas.microsoft.com/office/powerpoint/2010/main" val="1046773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349875" y="1528927"/>
            <a:ext cx="10917019" cy="2554545"/>
          </a:xfrm>
          <a:prstGeom prst="rect">
            <a:avLst/>
          </a:prstGeom>
          <a:noFill/>
        </p:spPr>
        <p:txBody>
          <a:bodyPr wrap="square" rtlCol="0">
            <a:spAutoFit/>
          </a:bodyPr>
          <a:lstStyle/>
          <a:p>
            <a:pPr marL="380990" indent="-380990">
              <a:buFont typeface="Arial"/>
              <a:buChar char="•"/>
            </a:pPr>
            <a:r>
              <a:rPr lang="en-US" sz="4000" dirty="0">
                <a:cs typeface="Alegreya Sans Thin"/>
              </a:rPr>
              <a:t>Taken from trending hashtags, popular accounts </a:t>
            </a:r>
          </a:p>
          <a:p>
            <a:pPr marL="380990" indent="-380990">
              <a:buFont typeface="Arial"/>
              <a:buChar char="•"/>
            </a:pPr>
            <a:r>
              <a:rPr lang="en-US" sz="4000" dirty="0">
                <a:cs typeface="Alegreya Sans Thin"/>
              </a:rPr>
              <a:t>Range of topics (news, memes, photography, cats, selfies, etc.)</a:t>
            </a:r>
          </a:p>
          <a:p>
            <a:pPr marL="380990" indent="-380990">
              <a:buFont typeface="Arial"/>
              <a:buChar char="•"/>
            </a:pPr>
            <a:r>
              <a:rPr lang="en-US" sz="4000" dirty="0">
                <a:cs typeface="Alegreya Sans Thin"/>
              </a:rPr>
              <a:t>Computer generated captions as alt text</a:t>
            </a:r>
          </a:p>
        </p:txBody>
      </p:sp>
      <p:sp>
        <p:nvSpPr>
          <p:cNvPr id="10" name="TextBox 9"/>
          <p:cNvSpPr txBox="1"/>
          <p:nvPr/>
        </p:nvSpPr>
        <p:spPr>
          <a:xfrm>
            <a:off x="236931" y="204374"/>
            <a:ext cx="9206100" cy="1077218"/>
          </a:xfrm>
          <a:prstGeom prst="rect">
            <a:avLst/>
          </a:prstGeom>
          <a:noFill/>
        </p:spPr>
        <p:txBody>
          <a:bodyPr wrap="square" rtlCol="0">
            <a:spAutoFit/>
          </a:bodyPr>
          <a:lstStyle/>
          <a:p>
            <a:r>
              <a:rPr lang="en-US" sz="6400" dirty="0">
                <a:cs typeface="Alegreya Sans Light"/>
              </a:rPr>
              <a:t>Tweet/Image Probes:</a:t>
            </a:r>
          </a:p>
        </p:txBody>
      </p:sp>
    </p:spTree>
    <p:extLst>
      <p:ext uri="{BB962C8B-B14F-4D97-AF65-F5344CB8AC3E}">
        <p14:creationId xmlns:p14="http://schemas.microsoft.com/office/powerpoint/2010/main" val="20848106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1684</TotalTime>
  <Words>1571</Words>
  <Application>Microsoft Office PowerPoint</Application>
  <PresentationFormat>Widescreen</PresentationFormat>
  <Paragraphs>227</Paragraphs>
  <Slides>50</Slides>
  <Notes>35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50</vt:i4>
      </vt:variant>
    </vt:vector>
  </HeadingPairs>
  <TitlesOfParts>
    <vt:vector size="65" baseType="lpstr">
      <vt:lpstr>Gulim</vt:lpstr>
      <vt:lpstr>Alegreya</vt:lpstr>
      <vt:lpstr>Alegreya Sans</vt:lpstr>
      <vt:lpstr>Alegreya Sans Black</vt:lpstr>
      <vt:lpstr>Alegreya Sans ExtraBold</vt:lpstr>
      <vt:lpstr>Alegreya Sans Light</vt:lpstr>
      <vt:lpstr>Alegreya Sans Medium</vt:lpstr>
      <vt:lpstr>Alegreya Sans Thin</vt:lpstr>
      <vt:lpstr>Arial</vt:lpstr>
      <vt:lpstr>Calibri</vt:lpstr>
      <vt:lpstr>Calibri Light</vt:lpstr>
      <vt:lpstr>Playfair Display Black</vt:lpstr>
      <vt:lpstr>Times New Roman</vt:lpstr>
      <vt:lpstr>Wingdings 2</vt:lpstr>
      <vt:lpstr>Office Theme</vt:lpstr>
      <vt:lpstr>Combining Human and Machine Intelligence to Describe Images to People with Visual Impairments</vt:lpstr>
      <vt:lpstr>PowerPoint Presentation</vt:lpstr>
      <vt:lpstr>PowerPoint Presentation</vt:lpstr>
      <vt:lpstr>PowerPoint Presentation</vt:lpstr>
      <vt:lpstr>Facebook’s Automatic Alt Text</vt:lpstr>
      <vt:lpstr>MSR’s captionbot.ai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Human Computation</vt:lpstr>
      <vt:lpstr>Human Computation for Image Labeling:                           VizWiz [Bigham et al., 2010] VizWiz Social [Brady et al., 2013]</vt:lpstr>
      <vt:lpstr>PowerPoint Presentation</vt:lpstr>
      <vt:lpstr>Social Microvolunteering [Brady et al., CHI 2015]</vt:lpstr>
      <vt:lpstr>Social Microvolunteering</vt:lpstr>
      <vt:lpstr>“Slacktivism” and Volunteering</vt:lpstr>
      <vt:lpstr>PowerPoint Presentation</vt:lpstr>
      <vt:lpstr>Visual Answers Pilot</vt:lpstr>
      <vt:lpstr>Response Speed</vt:lpstr>
      <vt:lpstr>Answer Quality</vt:lpstr>
      <vt:lpstr>Volunteer Responses</vt:lpstr>
      <vt:lpstr>PowerPoint Presentation</vt:lpstr>
      <vt:lpstr>Conversational Crowdsourcing as a Tool for Refining Vision-to-Language Technology [Salisbury et al., HCOMP 2017]</vt:lpstr>
      <vt:lpstr>Image Description Workflows</vt:lpstr>
      <vt:lpstr>PowerPoint Presentation</vt:lpstr>
      <vt:lpstr>PowerPoint Presentation</vt:lpstr>
      <vt:lpstr>Structured Questions</vt:lpstr>
      <vt:lpstr>PowerPoint Presentation</vt:lpstr>
      <vt:lpstr>Reflection</vt:lpstr>
      <vt:lpstr>Summary</vt:lpstr>
      <vt:lpstr>Thank you to my collaborators: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Meredith Ringel Morris</dc:creator>
  <cp:lastModifiedBy>Meredith Ringel Morris</cp:lastModifiedBy>
  <cp:revision>5</cp:revision>
  <dcterms:created xsi:type="dcterms:W3CDTF">2017-09-25T23:11:48Z</dcterms:created>
  <dcterms:modified xsi:type="dcterms:W3CDTF">2017-10-25T21:49:25Z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Ref">
    <vt:lpwstr>https://api.informationprotection.azure.com/api/72f988bf-86f1-41af-91ab-2d7cd011db47</vt:lpwstr>
  </property>
  <property fmtid="{D5CDD505-2E9C-101B-9397-08002B2CF9AE}" pid="5" name="MSIP_Label_f42aa342-8706-4288-bd11-ebb85995028c_Owner">
    <vt:lpwstr>merrie@microsoft.com</vt:lpwstr>
  </property>
  <property fmtid="{D5CDD505-2E9C-101B-9397-08002B2CF9AE}" pid="6" name="MSIP_Label_f42aa342-8706-4288-bd11-ebb85995028c_SetDate">
    <vt:lpwstr>2017-09-25T16:12:03.0927700-07:00</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